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SzPts val="1400"/>
              <a:buFont typeface="Times New Roman"/>
              <a:buNone/>
            </a:pPr>
            <a:fld id="{00000000-1234-1234-1234-123412341234}" type="slidenum">
              <a:rPr b="0" i="0" lang="en"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 name="Google Shape;119;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2" name="Google Shape;192;p2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 name="Google Shape;202;p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9" name="Google Shape;209;p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6" name="Google Shape;216;p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1b4374477_0_18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1b4374477_0_18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7" name="Google Shape;227;g2c1b4374477_0_18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 name="Google Shape;234;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 name="Google Shape;243;p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3: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 name="Google Shape;250;p33: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rgbClr val="000000"/>
              </a:buClr>
              <a:buSzPts val="1100"/>
              <a:buFont typeface="Arial"/>
              <a:buNone/>
            </a:pPr>
            <a:r>
              <a:rPr b="0" lang="en" sz="1100" strike="noStrike">
                <a:solidFill>
                  <a:srgbClr val="000000"/>
                </a:solidFill>
                <a:latin typeface="Arial"/>
                <a:ea typeface="Arial"/>
                <a:cs typeface="Arial"/>
                <a:sym typeface="Arial"/>
              </a:rPr>
              <a:t>If you recorded the number of times you land on each node, </a:t>
            </a:r>
            <a:endParaRPr b="0" sz="1100" strike="noStrike">
              <a:latin typeface="Arial"/>
              <a:ea typeface="Arial"/>
              <a:cs typeface="Arial"/>
              <a:sym typeface="Arial"/>
            </a:endParaRPr>
          </a:p>
          <a:p>
            <a:pPr indent="0" lvl="0" marL="0" rtl="0" algn="l">
              <a:lnSpc>
                <a:spcPct val="100000"/>
              </a:lnSpc>
              <a:spcBef>
                <a:spcPts val="0"/>
              </a:spcBef>
              <a:spcAft>
                <a:spcPts val="0"/>
              </a:spcAft>
              <a:buSzPts val="1100"/>
              <a:buNone/>
            </a:pPr>
            <a:r>
              <a:t/>
            </a:r>
            <a:endParaRPr b="0" sz="1100" strike="noStrike">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rPr b="0" lang="en" sz="1100" strike="noStrike">
                <a:solidFill>
                  <a:srgbClr val="000000"/>
                </a:solidFill>
                <a:latin typeface="Arial"/>
                <a:ea typeface="Arial"/>
                <a:cs typeface="Arial"/>
                <a:sym typeface="Arial"/>
              </a:rPr>
              <a:t>Problem: Ignores edge types </a:t>
            </a:r>
            <a:endParaRPr b="0" sz="1100" strike="noStrike">
              <a:latin typeface="Arial"/>
              <a:ea typeface="Arial"/>
              <a:cs typeface="Arial"/>
              <a:sym typeface="Arial"/>
            </a:endParaRPr>
          </a:p>
          <a:p>
            <a:pPr indent="0" lvl="0" marL="0" rtl="0" algn="l">
              <a:lnSpc>
                <a:spcPct val="100000"/>
              </a:lnSpc>
              <a:spcBef>
                <a:spcPts val="0"/>
              </a:spcBef>
              <a:spcAft>
                <a:spcPts val="0"/>
              </a:spcAft>
              <a:buSzPts val="1100"/>
              <a:buNone/>
            </a:pPr>
            <a:r>
              <a:t/>
            </a:r>
            <a:endParaRPr b="0" sz="1100"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1" name="Google Shape;271;p3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 name="Google Shape;278;p2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6a1fde17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6a1fde17b_0_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1b4374477_0_6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1b4374477_0_6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6" name="Google Shape;286;g2c1b4374477_0_6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1b4374477_0_24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1b4374477_0_24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5" name="Google Shape;295;g2c1b4374477_0_24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1b4374477_0_2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1b4374477_0_2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 name="Google Shape;303;g2c1b4374477_0_25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1b4374477_0_2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1b4374477_0_2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2" name="Google Shape;312;g2c1b4374477_0_2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1b4374477_0_22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1b4374477_0_22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0" name="Google Shape;320;g2c1b4374477_0_22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1b4374477_0_3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1b4374477_0_3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7" name="Google Shape;327;g2c1b4374477_0_3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1b4374477_0_1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1b4374477_0_1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5" name="Google Shape;335;g2c1b4374477_0_1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3" name="Google Shape;343;p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1b4374477_0_9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 name="Google Shape;132;g2c1b4374477_0_9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1b4374477_0_13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 name="Google Shape;138;g2c1b4374477_0_13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 name="Google Shape;150;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1b4374477_0_8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 name="Google Shape;157;g2c1b4374477_0_8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1b4374477_0_20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1b4374477_0_20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9" name="Google Shape;169;g2c1b4374477_0_20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1b4374477_0_16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1b4374477_0_16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 name="Google Shape;178;g2c1b4374477_0_16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1b4374477_0_15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1b4374477_0_15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5" name="Google Shape;185;g2c1b4374477_0_15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2"/>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 type="subTitle"/>
          </p:nvPr>
        </p:nvSpPr>
        <p:spPr>
          <a:xfrm>
            <a:off x="457200" y="1200240"/>
            <a:ext cx="8229240" cy="3394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3" name="Shape 43"/>
        <p:cNvGrpSpPr/>
        <p:nvPr/>
      </p:nvGrpSpPr>
      <p:grpSpPr>
        <a:xfrm>
          <a:off x="0" y="0"/>
          <a:ext cx="0" cy="0"/>
          <a:chOff x="0" y="0"/>
          <a:chExt cx="0" cy="0"/>
        </a:xfrm>
      </p:grpSpPr>
      <p:sp>
        <p:nvSpPr>
          <p:cNvPr id="44" name="Google Shape;44;p11"/>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 type="body"/>
          </p:nvPr>
        </p:nvSpPr>
        <p:spPr>
          <a:xfrm>
            <a:off x="457200" y="1200240"/>
            <a:ext cx="822924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1"/>
          <p:cNvSpPr txBox="1"/>
          <p:nvPr>
            <p:ph idx="2" type="body"/>
          </p:nvPr>
        </p:nvSpPr>
        <p:spPr>
          <a:xfrm>
            <a:off x="457200" y="2973240"/>
            <a:ext cx="822924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7" name="Shape 47"/>
        <p:cNvGrpSpPr/>
        <p:nvPr/>
      </p:nvGrpSpPr>
      <p:grpSpPr>
        <a:xfrm>
          <a:off x="0" y="0"/>
          <a:ext cx="0" cy="0"/>
          <a:chOff x="0" y="0"/>
          <a:chExt cx="0" cy="0"/>
        </a:xfrm>
      </p:grpSpPr>
      <p:sp>
        <p:nvSpPr>
          <p:cNvPr id="48" name="Google Shape;48;p12"/>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 type="body"/>
          </p:nvPr>
        </p:nvSpPr>
        <p:spPr>
          <a:xfrm>
            <a:off x="45720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2" type="body"/>
          </p:nvPr>
        </p:nvSpPr>
        <p:spPr>
          <a:xfrm>
            <a:off x="467424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3" type="body"/>
          </p:nvPr>
        </p:nvSpPr>
        <p:spPr>
          <a:xfrm>
            <a:off x="457200" y="2973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2"/>
          <p:cNvSpPr txBox="1"/>
          <p:nvPr>
            <p:ph idx="4" type="body"/>
          </p:nvPr>
        </p:nvSpPr>
        <p:spPr>
          <a:xfrm>
            <a:off x="4674240" y="2973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3" name="Shape 53"/>
        <p:cNvGrpSpPr/>
        <p:nvPr/>
      </p:nvGrpSpPr>
      <p:grpSpPr>
        <a:xfrm>
          <a:off x="0" y="0"/>
          <a:ext cx="0" cy="0"/>
          <a:chOff x="0" y="0"/>
          <a:chExt cx="0" cy="0"/>
        </a:xfrm>
      </p:grpSpPr>
      <p:sp>
        <p:nvSpPr>
          <p:cNvPr id="54" name="Google Shape;54;p13"/>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 type="body"/>
          </p:nvPr>
        </p:nvSpPr>
        <p:spPr>
          <a:xfrm>
            <a:off x="457200" y="1200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2" type="body"/>
          </p:nvPr>
        </p:nvSpPr>
        <p:spPr>
          <a:xfrm>
            <a:off x="3239640" y="1200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3" type="body"/>
          </p:nvPr>
        </p:nvSpPr>
        <p:spPr>
          <a:xfrm>
            <a:off x="6022080" y="1200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4" type="body"/>
          </p:nvPr>
        </p:nvSpPr>
        <p:spPr>
          <a:xfrm>
            <a:off x="457200" y="2973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5" type="body"/>
          </p:nvPr>
        </p:nvSpPr>
        <p:spPr>
          <a:xfrm>
            <a:off x="3239640" y="2973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6" type="body"/>
          </p:nvPr>
        </p:nvSpPr>
        <p:spPr>
          <a:xfrm>
            <a:off x="6022080" y="2973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3" name="Google Shape;63;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0" name="Shape 70"/>
        <p:cNvGrpSpPr/>
        <p:nvPr/>
      </p:nvGrpSpPr>
      <p:grpSpPr>
        <a:xfrm>
          <a:off x="0" y="0"/>
          <a:ext cx="0" cy="0"/>
          <a:chOff x="0" y="0"/>
          <a:chExt cx="0" cy="0"/>
        </a:xfrm>
      </p:grpSpPr>
      <p:sp>
        <p:nvSpPr>
          <p:cNvPr id="71" name="Google Shape;71;p17"/>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 type="subTitle"/>
          </p:nvPr>
        </p:nvSpPr>
        <p:spPr>
          <a:xfrm>
            <a:off x="457200" y="1200240"/>
            <a:ext cx="8229240" cy="3394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3" name="Shape 73"/>
        <p:cNvGrpSpPr/>
        <p:nvPr/>
      </p:nvGrpSpPr>
      <p:grpSpPr>
        <a:xfrm>
          <a:off x="0" y="0"/>
          <a:ext cx="0" cy="0"/>
          <a:chOff x="0" y="0"/>
          <a:chExt cx="0" cy="0"/>
        </a:xfrm>
      </p:grpSpPr>
      <p:sp>
        <p:nvSpPr>
          <p:cNvPr id="74" name="Google Shape;74;p18"/>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8"/>
          <p:cNvSpPr txBox="1"/>
          <p:nvPr>
            <p:ph idx="1" type="body"/>
          </p:nvPr>
        </p:nvSpPr>
        <p:spPr>
          <a:xfrm>
            <a:off x="457200" y="1200240"/>
            <a:ext cx="822924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6" name="Shape 76"/>
        <p:cNvGrpSpPr/>
        <p:nvPr/>
      </p:nvGrpSpPr>
      <p:grpSpPr>
        <a:xfrm>
          <a:off x="0" y="0"/>
          <a:ext cx="0" cy="0"/>
          <a:chOff x="0" y="0"/>
          <a:chExt cx="0" cy="0"/>
        </a:xfrm>
      </p:grpSpPr>
      <p:sp>
        <p:nvSpPr>
          <p:cNvPr id="77" name="Google Shape;77;p19"/>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9"/>
          <p:cNvSpPr txBox="1"/>
          <p:nvPr>
            <p:ph idx="1" type="body"/>
          </p:nvPr>
        </p:nvSpPr>
        <p:spPr>
          <a:xfrm>
            <a:off x="457200" y="1200240"/>
            <a:ext cx="401580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19"/>
          <p:cNvSpPr txBox="1"/>
          <p:nvPr>
            <p:ph idx="2" type="body"/>
          </p:nvPr>
        </p:nvSpPr>
        <p:spPr>
          <a:xfrm>
            <a:off x="4674240" y="1200240"/>
            <a:ext cx="401580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20"/>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2" name="Shape 82"/>
        <p:cNvGrpSpPr/>
        <p:nvPr/>
      </p:nvGrpSpPr>
      <p:grpSpPr>
        <a:xfrm>
          <a:off x="0" y="0"/>
          <a:ext cx="0" cy="0"/>
          <a:chOff x="0" y="0"/>
          <a:chExt cx="0" cy="0"/>
        </a:xfrm>
      </p:grpSpPr>
      <p:sp>
        <p:nvSpPr>
          <p:cNvPr id="83" name="Google Shape;83;p21"/>
          <p:cNvSpPr txBox="1"/>
          <p:nvPr>
            <p:ph idx="1" type="subTitle"/>
          </p:nvPr>
        </p:nvSpPr>
        <p:spPr>
          <a:xfrm>
            <a:off x="457200" y="0"/>
            <a:ext cx="8229240" cy="3974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4" name="Shape 84"/>
        <p:cNvGrpSpPr/>
        <p:nvPr/>
      </p:nvGrpSpPr>
      <p:grpSpPr>
        <a:xfrm>
          <a:off x="0" y="0"/>
          <a:ext cx="0" cy="0"/>
          <a:chOff x="0" y="0"/>
          <a:chExt cx="0" cy="0"/>
        </a:xfrm>
      </p:grpSpPr>
      <p:sp>
        <p:nvSpPr>
          <p:cNvPr id="85" name="Google Shape;85;p22"/>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2"/>
          <p:cNvSpPr txBox="1"/>
          <p:nvPr>
            <p:ph idx="1" type="body"/>
          </p:nvPr>
        </p:nvSpPr>
        <p:spPr>
          <a:xfrm>
            <a:off x="45720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22"/>
          <p:cNvSpPr txBox="1"/>
          <p:nvPr>
            <p:ph idx="2" type="body"/>
          </p:nvPr>
        </p:nvSpPr>
        <p:spPr>
          <a:xfrm>
            <a:off x="4674240" y="1200240"/>
            <a:ext cx="401580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2"/>
          <p:cNvSpPr txBox="1"/>
          <p:nvPr>
            <p:ph idx="3" type="body"/>
          </p:nvPr>
        </p:nvSpPr>
        <p:spPr>
          <a:xfrm>
            <a:off x="457200" y="2973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9" name="Shape 89"/>
        <p:cNvGrpSpPr/>
        <p:nvPr/>
      </p:nvGrpSpPr>
      <p:grpSpPr>
        <a:xfrm>
          <a:off x="0" y="0"/>
          <a:ext cx="0" cy="0"/>
          <a:chOff x="0" y="0"/>
          <a:chExt cx="0" cy="0"/>
        </a:xfrm>
      </p:grpSpPr>
      <p:sp>
        <p:nvSpPr>
          <p:cNvPr id="90" name="Google Shape;90;p23"/>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3"/>
          <p:cNvSpPr txBox="1"/>
          <p:nvPr>
            <p:ph idx="1" type="body"/>
          </p:nvPr>
        </p:nvSpPr>
        <p:spPr>
          <a:xfrm>
            <a:off x="457200" y="1200240"/>
            <a:ext cx="401580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3"/>
          <p:cNvSpPr txBox="1"/>
          <p:nvPr>
            <p:ph idx="2" type="body"/>
          </p:nvPr>
        </p:nvSpPr>
        <p:spPr>
          <a:xfrm>
            <a:off x="467424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3"/>
          <p:cNvSpPr txBox="1"/>
          <p:nvPr>
            <p:ph idx="3" type="body"/>
          </p:nvPr>
        </p:nvSpPr>
        <p:spPr>
          <a:xfrm>
            <a:off x="4674240" y="2973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4" name="Shape 94"/>
        <p:cNvGrpSpPr/>
        <p:nvPr/>
      </p:nvGrpSpPr>
      <p:grpSpPr>
        <a:xfrm>
          <a:off x="0" y="0"/>
          <a:ext cx="0" cy="0"/>
          <a:chOff x="0" y="0"/>
          <a:chExt cx="0" cy="0"/>
        </a:xfrm>
      </p:grpSpPr>
      <p:sp>
        <p:nvSpPr>
          <p:cNvPr id="95" name="Google Shape;95;p24"/>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4"/>
          <p:cNvSpPr txBox="1"/>
          <p:nvPr>
            <p:ph idx="1" type="body"/>
          </p:nvPr>
        </p:nvSpPr>
        <p:spPr>
          <a:xfrm>
            <a:off x="45720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4"/>
          <p:cNvSpPr txBox="1"/>
          <p:nvPr>
            <p:ph idx="2" type="body"/>
          </p:nvPr>
        </p:nvSpPr>
        <p:spPr>
          <a:xfrm>
            <a:off x="467424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4"/>
          <p:cNvSpPr txBox="1"/>
          <p:nvPr>
            <p:ph idx="3" type="body"/>
          </p:nvPr>
        </p:nvSpPr>
        <p:spPr>
          <a:xfrm>
            <a:off x="457200" y="2973240"/>
            <a:ext cx="822924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9" name="Shape 99"/>
        <p:cNvGrpSpPr/>
        <p:nvPr/>
      </p:nvGrpSpPr>
      <p:grpSpPr>
        <a:xfrm>
          <a:off x="0" y="0"/>
          <a:ext cx="0" cy="0"/>
          <a:chOff x="0" y="0"/>
          <a:chExt cx="0" cy="0"/>
        </a:xfrm>
      </p:grpSpPr>
      <p:sp>
        <p:nvSpPr>
          <p:cNvPr id="100" name="Google Shape;100;p25"/>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5"/>
          <p:cNvSpPr txBox="1"/>
          <p:nvPr>
            <p:ph idx="1" type="body"/>
          </p:nvPr>
        </p:nvSpPr>
        <p:spPr>
          <a:xfrm>
            <a:off x="457200" y="1200240"/>
            <a:ext cx="822924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2" type="body"/>
          </p:nvPr>
        </p:nvSpPr>
        <p:spPr>
          <a:xfrm>
            <a:off x="457200" y="2973240"/>
            <a:ext cx="822924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3" name="Shape 103"/>
        <p:cNvGrpSpPr/>
        <p:nvPr/>
      </p:nvGrpSpPr>
      <p:grpSpPr>
        <a:xfrm>
          <a:off x="0" y="0"/>
          <a:ext cx="0" cy="0"/>
          <a:chOff x="0" y="0"/>
          <a:chExt cx="0" cy="0"/>
        </a:xfrm>
      </p:grpSpPr>
      <p:sp>
        <p:nvSpPr>
          <p:cNvPr id="104" name="Google Shape;104;p26"/>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6"/>
          <p:cNvSpPr txBox="1"/>
          <p:nvPr>
            <p:ph idx="1" type="body"/>
          </p:nvPr>
        </p:nvSpPr>
        <p:spPr>
          <a:xfrm>
            <a:off x="45720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6"/>
          <p:cNvSpPr txBox="1"/>
          <p:nvPr>
            <p:ph idx="2" type="body"/>
          </p:nvPr>
        </p:nvSpPr>
        <p:spPr>
          <a:xfrm>
            <a:off x="467424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6"/>
          <p:cNvSpPr txBox="1"/>
          <p:nvPr>
            <p:ph idx="3" type="body"/>
          </p:nvPr>
        </p:nvSpPr>
        <p:spPr>
          <a:xfrm>
            <a:off x="457200" y="2973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4" type="body"/>
          </p:nvPr>
        </p:nvSpPr>
        <p:spPr>
          <a:xfrm>
            <a:off x="4674240" y="2973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9" name="Shape 109"/>
        <p:cNvGrpSpPr/>
        <p:nvPr/>
      </p:nvGrpSpPr>
      <p:grpSpPr>
        <a:xfrm>
          <a:off x="0" y="0"/>
          <a:ext cx="0" cy="0"/>
          <a:chOff x="0" y="0"/>
          <a:chExt cx="0" cy="0"/>
        </a:xfrm>
      </p:grpSpPr>
      <p:sp>
        <p:nvSpPr>
          <p:cNvPr id="110" name="Google Shape;110;p27"/>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7"/>
          <p:cNvSpPr txBox="1"/>
          <p:nvPr>
            <p:ph idx="1" type="body"/>
          </p:nvPr>
        </p:nvSpPr>
        <p:spPr>
          <a:xfrm>
            <a:off x="457200" y="1200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7"/>
          <p:cNvSpPr txBox="1"/>
          <p:nvPr>
            <p:ph idx="2" type="body"/>
          </p:nvPr>
        </p:nvSpPr>
        <p:spPr>
          <a:xfrm>
            <a:off x="3239640" y="1200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7"/>
          <p:cNvSpPr txBox="1"/>
          <p:nvPr>
            <p:ph idx="3" type="body"/>
          </p:nvPr>
        </p:nvSpPr>
        <p:spPr>
          <a:xfrm>
            <a:off x="6022080" y="1200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7"/>
          <p:cNvSpPr txBox="1"/>
          <p:nvPr>
            <p:ph idx="4" type="body"/>
          </p:nvPr>
        </p:nvSpPr>
        <p:spPr>
          <a:xfrm>
            <a:off x="457200" y="2973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7"/>
          <p:cNvSpPr txBox="1"/>
          <p:nvPr>
            <p:ph idx="5" type="body"/>
          </p:nvPr>
        </p:nvSpPr>
        <p:spPr>
          <a:xfrm>
            <a:off x="3239640" y="2973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7"/>
          <p:cNvSpPr txBox="1"/>
          <p:nvPr>
            <p:ph idx="6" type="body"/>
          </p:nvPr>
        </p:nvSpPr>
        <p:spPr>
          <a:xfrm>
            <a:off x="6022080" y="2973240"/>
            <a:ext cx="26496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 type="body"/>
          </p:nvPr>
        </p:nvSpPr>
        <p:spPr>
          <a:xfrm>
            <a:off x="457200" y="1200240"/>
            <a:ext cx="822924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0" name="Shape 20"/>
        <p:cNvGrpSpPr/>
        <p:nvPr/>
      </p:nvGrpSpPr>
      <p:grpSpPr>
        <a:xfrm>
          <a:off x="0" y="0"/>
          <a:ext cx="0" cy="0"/>
          <a:chOff x="0" y="0"/>
          <a:chExt cx="0" cy="0"/>
        </a:xfrm>
      </p:grpSpPr>
      <p:sp>
        <p:nvSpPr>
          <p:cNvPr id="21" name="Google Shape;21;p5"/>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 type="body"/>
          </p:nvPr>
        </p:nvSpPr>
        <p:spPr>
          <a:xfrm>
            <a:off x="457200" y="1200240"/>
            <a:ext cx="401580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5"/>
          <p:cNvSpPr txBox="1"/>
          <p:nvPr>
            <p:ph idx="2" type="body"/>
          </p:nvPr>
        </p:nvSpPr>
        <p:spPr>
          <a:xfrm>
            <a:off x="4674240" y="1200240"/>
            <a:ext cx="401580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6" name="Shape 26"/>
        <p:cNvGrpSpPr/>
        <p:nvPr/>
      </p:nvGrpSpPr>
      <p:grpSpPr>
        <a:xfrm>
          <a:off x="0" y="0"/>
          <a:ext cx="0" cy="0"/>
          <a:chOff x="0" y="0"/>
          <a:chExt cx="0" cy="0"/>
        </a:xfrm>
      </p:grpSpPr>
      <p:sp>
        <p:nvSpPr>
          <p:cNvPr id="27" name="Google Shape;27;p7"/>
          <p:cNvSpPr txBox="1"/>
          <p:nvPr>
            <p:ph idx="1" type="subTitle"/>
          </p:nvPr>
        </p:nvSpPr>
        <p:spPr>
          <a:xfrm>
            <a:off x="457200" y="0"/>
            <a:ext cx="8229240" cy="39747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8" name="Shape 28"/>
        <p:cNvGrpSpPr/>
        <p:nvPr/>
      </p:nvGrpSpPr>
      <p:grpSpPr>
        <a:xfrm>
          <a:off x="0" y="0"/>
          <a:ext cx="0" cy="0"/>
          <a:chOff x="0" y="0"/>
          <a:chExt cx="0" cy="0"/>
        </a:xfrm>
      </p:grpSpPr>
      <p:sp>
        <p:nvSpPr>
          <p:cNvPr id="29" name="Google Shape;29;p8"/>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 type="body"/>
          </p:nvPr>
        </p:nvSpPr>
        <p:spPr>
          <a:xfrm>
            <a:off x="45720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2" type="body"/>
          </p:nvPr>
        </p:nvSpPr>
        <p:spPr>
          <a:xfrm>
            <a:off x="4674240" y="1200240"/>
            <a:ext cx="401580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8"/>
          <p:cNvSpPr txBox="1"/>
          <p:nvPr>
            <p:ph idx="3" type="body"/>
          </p:nvPr>
        </p:nvSpPr>
        <p:spPr>
          <a:xfrm>
            <a:off x="457200" y="2973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
          <p:cNvSpPr txBox="1"/>
          <p:nvPr>
            <p:ph idx="1" type="body"/>
          </p:nvPr>
        </p:nvSpPr>
        <p:spPr>
          <a:xfrm>
            <a:off x="457200" y="1200240"/>
            <a:ext cx="4015800" cy="3394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2" type="body"/>
          </p:nvPr>
        </p:nvSpPr>
        <p:spPr>
          <a:xfrm>
            <a:off x="467424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9"/>
          <p:cNvSpPr txBox="1"/>
          <p:nvPr>
            <p:ph idx="3" type="body"/>
          </p:nvPr>
        </p:nvSpPr>
        <p:spPr>
          <a:xfrm>
            <a:off x="4674240" y="2973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8" name="Shape 38"/>
        <p:cNvGrpSpPr/>
        <p:nvPr/>
      </p:nvGrpSpPr>
      <p:grpSpPr>
        <a:xfrm>
          <a:off x="0" y="0"/>
          <a:ext cx="0" cy="0"/>
          <a:chOff x="0" y="0"/>
          <a:chExt cx="0" cy="0"/>
        </a:xfrm>
      </p:grpSpPr>
      <p:sp>
        <p:nvSpPr>
          <p:cNvPr id="39" name="Google Shape;39;p10"/>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
          <p:cNvSpPr txBox="1"/>
          <p:nvPr>
            <p:ph idx="1" type="body"/>
          </p:nvPr>
        </p:nvSpPr>
        <p:spPr>
          <a:xfrm>
            <a:off x="45720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2" type="body"/>
          </p:nvPr>
        </p:nvSpPr>
        <p:spPr>
          <a:xfrm>
            <a:off x="4674240" y="1200240"/>
            <a:ext cx="401580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0"/>
          <p:cNvSpPr txBox="1"/>
          <p:nvPr>
            <p:ph idx="3" type="body"/>
          </p:nvPr>
        </p:nvSpPr>
        <p:spPr>
          <a:xfrm>
            <a:off x="457200" y="2973240"/>
            <a:ext cx="8229240" cy="1618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1.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60" y="744480"/>
            <a:ext cx="8520120" cy="20523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12" name="Google Shape;12;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457200" y="0"/>
            <a:ext cx="8229240" cy="8571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7" name="Google Shape;67;p15"/>
          <p:cNvSpPr txBox="1"/>
          <p:nvPr>
            <p:ph idx="1" type="body"/>
          </p:nvPr>
        </p:nvSpPr>
        <p:spPr>
          <a:xfrm>
            <a:off x="457200" y="1200240"/>
            <a:ext cx="8229240" cy="33940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8" name="Google Shape;68;p15"/>
          <p:cNvSpPr txBox="1"/>
          <p:nvPr>
            <p:ph idx="12" type="sldNum"/>
          </p:nvPr>
        </p:nvSpPr>
        <p:spPr>
          <a:xfrm>
            <a:off x="0" y="4971960"/>
            <a:ext cx="2133360" cy="165960"/>
          </a:xfrm>
          <a:prstGeom prst="rect">
            <a:avLst/>
          </a:prstGeom>
          <a:noFill/>
          <a:ln>
            <a:noFill/>
          </a:ln>
        </p:spPr>
        <p:txBody>
          <a:bodyPr anchorCtr="0" anchor="ctr" bIns="34200" lIns="68400" spcFirstLastPara="1" rIns="68400" wrap="square" tIns="34200">
            <a:noAutofit/>
          </a:bodyPr>
          <a:lstStyle>
            <a:lvl1pPr indent="0" lvl="0" marL="0" marR="0" rtl="0" algn="l">
              <a:lnSpc>
                <a:spcPct val="100000"/>
              </a:lnSpc>
              <a:spcBef>
                <a:spcPts val="0"/>
              </a:spcBef>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creativecommons.org/licenses/by/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4.jp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60" y="731880"/>
            <a:ext cx="8520120" cy="792360"/>
          </a:xfrm>
          <a:prstGeom prst="rect">
            <a:avLst/>
          </a:prstGeom>
          <a:noFill/>
          <a:ln>
            <a:noFill/>
          </a:ln>
        </p:spPr>
        <p:txBody>
          <a:bodyPr anchorCtr="0" anchor="b" bIns="91425" lIns="0" spcFirstLastPara="1" rIns="0" wrap="square" tIns="91425">
            <a:noAutofit/>
          </a:bodyPr>
          <a:lstStyle/>
          <a:p>
            <a:pPr indent="0" lvl="0" marL="0" rtl="0" algn="ctr">
              <a:lnSpc>
                <a:spcPct val="100000"/>
              </a:lnSpc>
              <a:spcBef>
                <a:spcPts val="0"/>
              </a:spcBef>
              <a:spcAft>
                <a:spcPts val="0"/>
              </a:spcAft>
              <a:buClr>
                <a:srgbClr val="1C4587"/>
              </a:buClr>
              <a:buSzPts val="3600"/>
              <a:buFont typeface="Arial"/>
              <a:buNone/>
            </a:pPr>
            <a:r>
              <a:rPr b="0" lang="en" sz="3600" strike="noStrike">
                <a:solidFill>
                  <a:srgbClr val="1C4587"/>
                </a:solidFill>
                <a:latin typeface="Arial"/>
                <a:ea typeface="Arial"/>
                <a:cs typeface="Arial"/>
                <a:sym typeface="Arial"/>
              </a:rPr>
              <a:t>Building &amp; Mining Knowledge Graphs</a:t>
            </a:r>
            <a:endParaRPr b="0" sz="3600" strike="noStrike">
              <a:solidFill>
                <a:srgbClr val="000000"/>
              </a:solidFill>
              <a:latin typeface="Arial"/>
              <a:ea typeface="Arial"/>
              <a:cs typeface="Arial"/>
              <a:sym typeface="Arial"/>
            </a:endParaRPr>
          </a:p>
        </p:txBody>
      </p:sp>
      <p:sp>
        <p:nvSpPr>
          <p:cNvPr id="122" name="Google Shape;122;p28"/>
          <p:cNvSpPr/>
          <p:nvPr/>
        </p:nvSpPr>
        <p:spPr>
          <a:xfrm>
            <a:off x="2874600" y="1524600"/>
            <a:ext cx="3657600" cy="49608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KEN4256</a:t>
            </a:r>
            <a:endParaRPr b="0" i="0" sz="2400" u="none" cap="none" strike="noStrike">
              <a:latin typeface="Arial"/>
              <a:ea typeface="Arial"/>
              <a:cs typeface="Arial"/>
              <a:sym typeface="Arial"/>
            </a:endParaRPr>
          </a:p>
        </p:txBody>
      </p:sp>
      <p:sp>
        <p:nvSpPr>
          <p:cNvPr id="123" name="Google Shape;123;p28"/>
          <p:cNvSpPr/>
          <p:nvPr/>
        </p:nvSpPr>
        <p:spPr>
          <a:xfrm>
            <a:off x="1017720" y="2367360"/>
            <a:ext cx="7566480" cy="40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9900"/>
              </a:buClr>
              <a:buSzPts val="2400"/>
              <a:buFont typeface="Arial"/>
              <a:buNone/>
            </a:pPr>
            <a:r>
              <a:rPr b="0" i="0" lang="en" sz="2400" u="none" cap="none" strike="noStrike">
                <a:solidFill>
                  <a:srgbClr val="FF9900"/>
                </a:solidFill>
                <a:latin typeface="Arial"/>
                <a:ea typeface="Arial"/>
                <a:cs typeface="Arial"/>
                <a:sym typeface="Arial"/>
              </a:rPr>
              <a:t>Lecture </a:t>
            </a:r>
            <a:r>
              <a:rPr lang="en" sz="2400">
                <a:solidFill>
                  <a:srgbClr val="FF9900"/>
                </a:solidFill>
              </a:rPr>
              <a:t>9</a:t>
            </a:r>
            <a:r>
              <a:rPr b="0" i="0" lang="en" sz="2400" u="none" cap="none" strike="noStrike">
                <a:solidFill>
                  <a:srgbClr val="FF9900"/>
                </a:solidFill>
                <a:latin typeface="Arial"/>
                <a:ea typeface="Arial"/>
                <a:cs typeface="Arial"/>
                <a:sym typeface="Arial"/>
              </a:rPr>
              <a:t>: </a:t>
            </a:r>
            <a:r>
              <a:rPr lang="en" sz="2400">
                <a:solidFill>
                  <a:srgbClr val="FF9900"/>
                </a:solidFill>
              </a:rPr>
              <a:t>Network</a:t>
            </a:r>
            <a:r>
              <a:rPr b="0" i="0" lang="en" sz="2400" u="none" cap="none" strike="noStrike">
                <a:solidFill>
                  <a:srgbClr val="FF9900"/>
                </a:solidFill>
                <a:latin typeface="Arial"/>
                <a:ea typeface="Arial"/>
                <a:cs typeface="Arial"/>
                <a:sym typeface="Arial"/>
              </a:rPr>
              <a:t> Science and Graph Analytics</a:t>
            </a:r>
            <a:endParaRPr b="0" i="0" sz="24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idx="4294967295" type="title"/>
          </p:nvPr>
        </p:nvSpPr>
        <p:spPr>
          <a:xfrm>
            <a:off x="40200" y="274375"/>
            <a:ext cx="4682400" cy="85710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Common Neighbors</a:t>
            </a:r>
            <a:endParaRPr b="0" i="0" sz="3300" u="none" cap="none" strike="noStrike">
              <a:solidFill>
                <a:srgbClr val="000000"/>
              </a:solidFill>
              <a:latin typeface="Arial"/>
              <a:ea typeface="Arial"/>
              <a:cs typeface="Arial"/>
              <a:sym typeface="Arial"/>
            </a:endParaRPr>
          </a:p>
        </p:txBody>
      </p:sp>
      <p:pic>
        <p:nvPicPr>
          <p:cNvPr id="195" name="Google Shape;195;p37"/>
          <p:cNvPicPr preferRelativeResize="0"/>
          <p:nvPr/>
        </p:nvPicPr>
        <p:blipFill rotWithShape="1">
          <a:blip r:embed="rId3">
            <a:alphaModFix/>
          </a:blip>
          <a:srcRect b="0" l="0" r="0" t="0"/>
          <a:stretch/>
        </p:blipFill>
        <p:spPr>
          <a:xfrm>
            <a:off x="5387745" y="1442430"/>
            <a:ext cx="2257200" cy="3371400"/>
          </a:xfrm>
          <a:prstGeom prst="rect">
            <a:avLst/>
          </a:prstGeom>
          <a:noFill/>
          <a:ln>
            <a:noFill/>
          </a:ln>
        </p:spPr>
      </p:pic>
      <p:pic>
        <p:nvPicPr>
          <p:cNvPr id="196" name="Google Shape;196;p37"/>
          <p:cNvPicPr preferRelativeResize="0"/>
          <p:nvPr/>
        </p:nvPicPr>
        <p:blipFill rotWithShape="1">
          <a:blip r:embed="rId4">
            <a:alphaModFix/>
          </a:blip>
          <a:srcRect b="0" l="0" r="0" t="0"/>
          <a:stretch/>
        </p:blipFill>
        <p:spPr>
          <a:xfrm>
            <a:off x="1095275" y="2076477"/>
            <a:ext cx="2708025" cy="523900"/>
          </a:xfrm>
          <a:prstGeom prst="rect">
            <a:avLst/>
          </a:prstGeom>
          <a:noFill/>
          <a:ln>
            <a:noFill/>
          </a:ln>
        </p:spPr>
      </p:pic>
      <p:pic>
        <p:nvPicPr>
          <p:cNvPr id="197" name="Google Shape;197;p37"/>
          <p:cNvPicPr preferRelativeResize="0"/>
          <p:nvPr/>
        </p:nvPicPr>
        <p:blipFill rotWithShape="1">
          <a:blip r:embed="rId5">
            <a:alphaModFix/>
          </a:blip>
          <a:srcRect b="0" l="0" r="0" t="0"/>
          <a:stretch/>
        </p:blipFill>
        <p:spPr>
          <a:xfrm>
            <a:off x="1185725" y="2973025"/>
            <a:ext cx="527550" cy="310200"/>
          </a:xfrm>
          <a:prstGeom prst="rect">
            <a:avLst/>
          </a:prstGeom>
          <a:noFill/>
          <a:ln>
            <a:noFill/>
          </a:ln>
        </p:spPr>
      </p:pic>
      <p:sp>
        <p:nvSpPr>
          <p:cNvPr id="198" name="Google Shape;198;p37"/>
          <p:cNvSpPr/>
          <p:nvPr/>
        </p:nvSpPr>
        <p:spPr>
          <a:xfrm>
            <a:off x="1660690" y="2880153"/>
            <a:ext cx="2328000" cy="72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50"/>
              <a:buFont typeface="Arial"/>
              <a:buNone/>
            </a:pPr>
            <a:r>
              <a:rPr b="0" lang="en" sz="1850" strike="noStrike">
                <a:solidFill>
                  <a:srgbClr val="000000"/>
                </a:solidFill>
                <a:latin typeface="Arial"/>
                <a:ea typeface="Arial"/>
                <a:cs typeface="Arial"/>
                <a:sym typeface="Arial"/>
              </a:rPr>
              <a:t>← neighbours of x</a:t>
            </a:r>
            <a:endParaRPr b="0" sz="1850" strike="noStrike">
              <a:latin typeface="Arial"/>
              <a:ea typeface="Arial"/>
              <a:cs typeface="Arial"/>
              <a:sym typeface="Arial"/>
            </a:endParaRPr>
          </a:p>
          <a:p>
            <a:pPr indent="0" lvl="0" marL="0" marR="0" rtl="0" algn="l">
              <a:lnSpc>
                <a:spcPct val="100000"/>
              </a:lnSpc>
              <a:spcBef>
                <a:spcPts val="0"/>
              </a:spcBef>
              <a:spcAft>
                <a:spcPts val="0"/>
              </a:spcAft>
              <a:buSzPts val="1850"/>
              <a:buFont typeface="Arial"/>
              <a:buNone/>
            </a:pPr>
            <a:r>
              <a:t/>
            </a:r>
            <a:endParaRPr b="0" sz="1850" strike="noStrike">
              <a:latin typeface="Arial"/>
              <a:ea typeface="Arial"/>
              <a:cs typeface="Arial"/>
              <a:sym typeface="Arial"/>
            </a:endParaRPr>
          </a:p>
        </p:txBody>
      </p:sp>
      <p:sp>
        <p:nvSpPr>
          <p:cNvPr id="199" name="Google Shape;199;p37"/>
          <p:cNvSpPr/>
          <p:nvPr/>
        </p:nvSpPr>
        <p:spPr>
          <a:xfrm>
            <a:off x="382320" y="4066200"/>
            <a:ext cx="4222080" cy="10090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50"/>
              <a:buFont typeface="Arial"/>
              <a:buNone/>
            </a:pPr>
            <a:r>
              <a:rPr b="0" lang="en" sz="1750" strike="noStrike">
                <a:solidFill>
                  <a:srgbClr val="000000"/>
                </a:solidFill>
                <a:latin typeface="Arial"/>
                <a:ea typeface="Arial"/>
                <a:cs typeface="Arial"/>
                <a:sym typeface="Arial"/>
              </a:rPr>
              <a:t>Nodes with more common neighbors,</a:t>
            </a:r>
            <a:endParaRPr b="0" sz="1750" strike="noStrike">
              <a:latin typeface="Arial"/>
              <a:ea typeface="Arial"/>
              <a:cs typeface="Arial"/>
              <a:sym typeface="Arial"/>
            </a:endParaRPr>
          </a:p>
          <a:p>
            <a:pPr indent="0" lvl="0" marL="0" marR="0" rtl="0" algn="l">
              <a:lnSpc>
                <a:spcPct val="115000"/>
              </a:lnSpc>
              <a:spcBef>
                <a:spcPts val="0"/>
              </a:spcBef>
              <a:spcAft>
                <a:spcPts val="0"/>
              </a:spcAft>
              <a:buClr>
                <a:srgbClr val="000000"/>
              </a:buClr>
              <a:buSzPts val="1750"/>
              <a:buFont typeface="Arial"/>
              <a:buNone/>
            </a:pPr>
            <a:r>
              <a:rPr b="0" lang="en" sz="1750" strike="noStrike">
                <a:solidFill>
                  <a:srgbClr val="000000"/>
                </a:solidFill>
                <a:latin typeface="Arial"/>
                <a:ea typeface="Arial"/>
                <a:cs typeface="Arial"/>
                <a:sym typeface="Arial"/>
              </a:rPr>
              <a:t>are more likely similar to each other</a:t>
            </a:r>
            <a:endParaRPr b="0" sz="1750" strike="noStrike">
              <a:latin typeface="Arial"/>
              <a:ea typeface="Arial"/>
              <a:cs typeface="Arial"/>
              <a:sym typeface="Arial"/>
            </a:endParaRPr>
          </a:p>
          <a:p>
            <a:pPr indent="0" lvl="0" marL="0" marR="0" rtl="0" algn="l">
              <a:lnSpc>
                <a:spcPct val="100000"/>
              </a:lnSpc>
              <a:spcBef>
                <a:spcPts val="0"/>
              </a:spcBef>
              <a:spcAft>
                <a:spcPts val="0"/>
              </a:spcAft>
              <a:buSzPts val="1750"/>
              <a:buFont typeface="Arial"/>
              <a:buNone/>
            </a:pPr>
            <a:r>
              <a:t/>
            </a:r>
            <a:endParaRPr b="0" sz="1750"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Jaccard Similarity</a:t>
            </a:r>
            <a:endParaRPr b="0" i="0" sz="33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rotWithShape="1">
          <a:blip r:embed="rId3">
            <a:alphaModFix/>
          </a:blip>
          <a:srcRect b="0" l="0" r="0" t="0"/>
          <a:stretch/>
        </p:blipFill>
        <p:spPr>
          <a:xfrm>
            <a:off x="1878480" y="1357200"/>
            <a:ext cx="5143320" cy="1561680"/>
          </a:xfrm>
          <a:prstGeom prst="rect">
            <a:avLst/>
          </a:prstGeom>
          <a:noFill/>
          <a:ln>
            <a:noFill/>
          </a:ln>
        </p:spPr>
      </p:pic>
      <p:sp>
        <p:nvSpPr>
          <p:cNvPr id="206" name="Google Shape;206;p38"/>
          <p:cNvSpPr/>
          <p:nvPr/>
        </p:nvSpPr>
        <p:spPr>
          <a:xfrm>
            <a:off x="1199160" y="3301560"/>
            <a:ext cx="5386320" cy="7203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50"/>
              <a:buFont typeface="Arial"/>
              <a:buNone/>
            </a:pPr>
            <a:r>
              <a:rPr b="0" lang="en" sz="1850" strike="noStrike">
                <a:solidFill>
                  <a:srgbClr val="000000"/>
                </a:solidFill>
                <a:latin typeface="Arial"/>
                <a:ea typeface="Arial"/>
                <a:cs typeface="Arial"/>
                <a:sym typeface="Arial"/>
              </a:rPr>
              <a:t>same as common neighbors, adjusted for degree</a:t>
            </a:r>
            <a:endParaRPr b="0" sz="1850" strike="noStrike">
              <a:latin typeface="Arial"/>
              <a:ea typeface="Arial"/>
              <a:cs typeface="Arial"/>
              <a:sym typeface="Arial"/>
            </a:endParaRPr>
          </a:p>
          <a:p>
            <a:pPr indent="0" lvl="0" marL="0" marR="0" rtl="0" algn="l">
              <a:lnSpc>
                <a:spcPct val="100000"/>
              </a:lnSpc>
              <a:spcBef>
                <a:spcPts val="0"/>
              </a:spcBef>
              <a:spcAft>
                <a:spcPts val="0"/>
              </a:spcAft>
              <a:buSzPts val="1850"/>
              <a:buFont typeface="Arial"/>
              <a:buNone/>
            </a:pPr>
            <a:r>
              <a:t/>
            </a:r>
            <a:endParaRPr b="0" sz="1850"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Cosine Similarity</a:t>
            </a:r>
            <a:endParaRPr b="0" i="0" sz="33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1523160" y="1382400"/>
            <a:ext cx="5362200" cy="1790280"/>
          </a:xfrm>
          <a:prstGeom prst="rect">
            <a:avLst/>
          </a:prstGeom>
          <a:noFill/>
          <a:ln>
            <a:noFill/>
          </a:ln>
        </p:spPr>
      </p:pic>
      <p:sp>
        <p:nvSpPr>
          <p:cNvPr id="213" name="Google Shape;213;p39"/>
          <p:cNvSpPr/>
          <p:nvPr/>
        </p:nvSpPr>
        <p:spPr>
          <a:xfrm>
            <a:off x="5704125" y="3261375"/>
            <a:ext cx="3167400" cy="50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50"/>
              <a:buFont typeface="Arial"/>
              <a:buNone/>
            </a:pPr>
            <a:r>
              <a:rPr lang="en" sz="1850"/>
              <a:t>K</a:t>
            </a:r>
            <a:r>
              <a:rPr baseline="-25000" lang="en" sz="1850"/>
              <a:t>i</a:t>
            </a:r>
            <a:r>
              <a:rPr b="0" lang="en" sz="1850" strike="noStrike">
                <a:solidFill>
                  <a:srgbClr val="000000"/>
                </a:solidFill>
                <a:latin typeface="Arial"/>
                <a:ea typeface="Arial"/>
                <a:cs typeface="Arial"/>
                <a:sym typeface="Arial"/>
              </a:rPr>
              <a:t> degree of x,y </a:t>
            </a:r>
            <a:endParaRPr b="0" sz="1850"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Adamic/Adar Similarity</a:t>
            </a:r>
            <a:endParaRPr b="0" i="0" sz="3300" u="none" cap="none" strike="noStrike">
              <a:solidFill>
                <a:srgbClr val="000000"/>
              </a:solidFill>
              <a:latin typeface="Arial"/>
              <a:ea typeface="Arial"/>
              <a:cs typeface="Arial"/>
              <a:sym typeface="Arial"/>
            </a:endParaRPr>
          </a:p>
        </p:txBody>
      </p:sp>
      <p:sp>
        <p:nvSpPr>
          <p:cNvPr id="219" name="Google Shape;219;p40"/>
          <p:cNvSpPr txBox="1"/>
          <p:nvPr>
            <p:ph idx="4294967295" type="body"/>
          </p:nvPr>
        </p:nvSpPr>
        <p:spPr>
          <a:xfrm>
            <a:off x="938880" y="3475440"/>
            <a:ext cx="5964120" cy="736560"/>
          </a:xfrm>
          <a:prstGeom prst="rect">
            <a:avLst/>
          </a:prstGeom>
          <a:noFill/>
          <a:ln>
            <a:noFill/>
          </a:ln>
        </p:spPr>
        <p:txBody>
          <a:bodyPr anchorCtr="0" anchor="t" bIns="34200" lIns="68400" spcFirstLastPara="1" rIns="68400" wrap="square" tIns="34200">
            <a:noAutofit/>
          </a:bodyPr>
          <a:lstStyle/>
          <a:p>
            <a:pPr indent="0" lvl="0" marL="0" marR="0" rtl="0" algn="l">
              <a:lnSpc>
                <a:spcPct val="115000"/>
              </a:lnSpc>
              <a:spcBef>
                <a:spcPts val="0"/>
              </a:spcBef>
              <a:spcAft>
                <a:spcPts val="0"/>
              </a:spcAft>
              <a:buClr>
                <a:srgbClr val="000000"/>
              </a:buClr>
              <a:buSzPts val="1850"/>
              <a:buFont typeface="Arial"/>
              <a:buNone/>
            </a:pPr>
            <a:r>
              <a:rPr b="0" i="0" lang="en" sz="1850" u="none" cap="none" strike="noStrike">
                <a:solidFill>
                  <a:srgbClr val="000000"/>
                </a:solidFill>
                <a:latin typeface="Arial"/>
                <a:ea typeface="Arial"/>
                <a:cs typeface="Arial"/>
                <a:sym typeface="Arial"/>
              </a:rPr>
              <a:t>weighting rarer neighbors more heavily</a:t>
            </a:r>
            <a:endParaRPr b="0" i="0" sz="185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SzPts val="1850"/>
              <a:buFont typeface="Arial"/>
              <a:buNone/>
            </a:pPr>
            <a:r>
              <a:t/>
            </a:r>
            <a:endParaRPr b="0" i="0" sz="1850" u="none" cap="none" strike="noStrik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3">
            <a:alphaModFix/>
          </a:blip>
          <a:srcRect b="0" l="0" r="0" t="0"/>
          <a:stretch/>
        </p:blipFill>
        <p:spPr>
          <a:xfrm>
            <a:off x="1420920" y="1503000"/>
            <a:ext cx="5000400" cy="1695240"/>
          </a:xfrm>
          <a:prstGeom prst="rect">
            <a:avLst/>
          </a:prstGeom>
          <a:noFill/>
          <a:ln>
            <a:noFill/>
          </a:ln>
        </p:spPr>
      </p:pic>
      <p:pic>
        <p:nvPicPr>
          <p:cNvPr id="221" name="Google Shape;221;p40"/>
          <p:cNvPicPr preferRelativeResize="0"/>
          <p:nvPr/>
        </p:nvPicPr>
        <p:blipFill rotWithShape="1">
          <a:blip r:embed="rId4">
            <a:alphaModFix/>
          </a:blip>
          <a:srcRect b="0" l="0" r="0" t="0"/>
          <a:stretch/>
        </p:blipFill>
        <p:spPr>
          <a:xfrm>
            <a:off x="6282360" y="941400"/>
            <a:ext cx="571320" cy="599760"/>
          </a:xfrm>
          <a:prstGeom prst="rect">
            <a:avLst/>
          </a:prstGeom>
          <a:noFill/>
          <a:ln>
            <a:noFill/>
          </a:ln>
        </p:spPr>
      </p:pic>
      <p:sp>
        <p:nvSpPr>
          <p:cNvPr id="222" name="Google Shape;222;p40"/>
          <p:cNvSpPr/>
          <p:nvPr/>
        </p:nvSpPr>
        <p:spPr>
          <a:xfrm>
            <a:off x="6958800" y="1006560"/>
            <a:ext cx="1727640" cy="5065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50"/>
              <a:buFont typeface="Arial"/>
              <a:buNone/>
            </a:pPr>
            <a:r>
              <a:rPr b="0" lang="en" sz="1850" strike="noStrike">
                <a:solidFill>
                  <a:srgbClr val="000000"/>
                </a:solidFill>
                <a:latin typeface="Arial"/>
                <a:ea typeface="Arial"/>
                <a:cs typeface="Arial"/>
                <a:sym typeface="Arial"/>
              </a:rPr>
              <a:t>← degree of x</a:t>
            </a:r>
            <a:endParaRPr b="0" sz="1850" strike="noStrike">
              <a:latin typeface="Arial"/>
              <a:ea typeface="Arial"/>
              <a:cs typeface="Arial"/>
              <a:sym typeface="Arial"/>
            </a:endParaRPr>
          </a:p>
        </p:txBody>
      </p:sp>
      <p:sp>
        <p:nvSpPr>
          <p:cNvPr id="223" name="Google Shape;223;p40"/>
          <p:cNvSpPr/>
          <p:nvPr/>
        </p:nvSpPr>
        <p:spPr>
          <a:xfrm>
            <a:off x="1772280" y="1511640"/>
            <a:ext cx="7339320" cy="3999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nvSpPr>
        <p:spPr>
          <a:xfrm>
            <a:off x="170850" y="1427550"/>
            <a:ext cx="3825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Eigenvector centrality</a:t>
            </a:r>
            <a:r>
              <a:rPr lang="en">
                <a:solidFill>
                  <a:schemeClr val="dk1"/>
                </a:solidFill>
              </a:rPr>
              <a:t> is used to measure the level of influence of a node within a network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Relationships originating from high-scoring nodes contribute more to the score of a node than connections from low-scoring nodes.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PageRank algorithm is a variant of Eigenvector Centrality with an additional jump probability.</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30" name="Google Shape;230;p41"/>
          <p:cNvSpPr txBox="1"/>
          <p:nvPr>
            <p:ph idx="4294967295" type="title"/>
          </p:nvPr>
        </p:nvSpPr>
        <p:spPr>
          <a:xfrm>
            <a:off x="457200" y="0"/>
            <a:ext cx="8229300" cy="85710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lang="en" sz="3300">
                <a:solidFill>
                  <a:srgbClr val="1F497D"/>
                </a:solidFill>
                <a:latin typeface="Calibri"/>
                <a:ea typeface="Calibri"/>
                <a:cs typeface="Calibri"/>
                <a:sym typeface="Calibri"/>
              </a:rPr>
              <a:t>Eigenvector centrality</a:t>
            </a:r>
            <a:endParaRPr b="0" i="0" sz="3300" u="none" cap="none" strike="noStrike">
              <a:solidFill>
                <a:srgbClr val="000000"/>
              </a:solidFill>
              <a:latin typeface="Arial"/>
              <a:ea typeface="Arial"/>
              <a:cs typeface="Arial"/>
              <a:sym typeface="Arial"/>
            </a:endParaRPr>
          </a:p>
        </p:txBody>
      </p:sp>
      <p:pic>
        <p:nvPicPr>
          <p:cNvPr id="231" name="Google Shape;231;p41"/>
          <p:cNvPicPr preferRelativeResize="0"/>
          <p:nvPr/>
        </p:nvPicPr>
        <p:blipFill>
          <a:blip r:embed="rId3">
            <a:alphaModFix/>
          </a:blip>
          <a:stretch>
            <a:fillRect/>
          </a:stretch>
        </p:blipFill>
        <p:spPr>
          <a:xfrm>
            <a:off x="4548975" y="2010300"/>
            <a:ext cx="3567650" cy="82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PageRank</a:t>
            </a:r>
            <a:endParaRPr b="0" i="0" sz="3300" u="none" cap="none" strike="noStrike">
              <a:solidFill>
                <a:srgbClr val="000000"/>
              </a:solidFill>
              <a:latin typeface="Arial"/>
              <a:ea typeface="Arial"/>
              <a:cs typeface="Arial"/>
              <a:sym typeface="Arial"/>
            </a:endParaRPr>
          </a:p>
        </p:txBody>
      </p:sp>
      <p:sp>
        <p:nvSpPr>
          <p:cNvPr id="237" name="Google Shape;237;p42"/>
          <p:cNvSpPr txBox="1"/>
          <p:nvPr/>
        </p:nvSpPr>
        <p:spPr>
          <a:xfrm>
            <a:off x="3543375" y="1039575"/>
            <a:ext cx="5373600" cy="4136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 sz="1500"/>
              <a:t>PageRank algorithm was developed by Larry Page and Sergey Brin, the founders of Google, while they were students at Stanford University.</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rPr lang="en" sz="1500"/>
              <a:t>PageRank measures the importance of website pages based on the links between them. It is based on a normalized eigenvector centrality, combined with a random jump.</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t/>
            </a:r>
            <a:endParaRPr sz="1500"/>
          </a:p>
        </p:txBody>
      </p:sp>
      <p:pic>
        <p:nvPicPr>
          <p:cNvPr id="238" name="Google Shape;238;p42"/>
          <p:cNvPicPr preferRelativeResize="0"/>
          <p:nvPr/>
        </p:nvPicPr>
        <p:blipFill rotWithShape="1">
          <a:blip r:embed="rId3">
            <a:alphaModFix/>
          </a:blip>
          <a:srcRect b="0" l="0" r="0" t="0"/>
          <a:stretch/>
        </p:blipFill>
        <p:spPr>
          <a:xfrm>
            <a:off x="335340" y="549988"/>
            <a:ext cx="2459101" cy="1982753"/>
          </a:xfrm>
          <a:prstGeom prst="rect">
            <a:avLst/>
          </a:prstGeom>
          <a:noFill/>
          <a:ln>
            <a:noFill/>
          </a:ln>
        </p:spPr>
      </p:pic>
      <p:pic>
        <p:nvPicPr>
          <p:cNvPr id="239" name="Google Shape;239;p42"/>
          <p:cNvPicPr preferRelativeResize="0"/>
          <p:nvPr/>
        </p:nvPicPr>
        <p:blipFill>
          <a:blip r:embed="rId4">
            <a:alphaModFix/>
          </a:blip>
          <a:stretch>
            <a:fillRect/>
          </a:stretch>
        </p:blipFill>
        <p:spPr>
          <a:xfrm>
            <a:off x="5246300" y="2717175"/>
            <a:ext cx="1610100" cy="635950"/>
          </a:xfrm>
          <a:prstGeom prst="rect">
            <a:avLst/>
          </a:prstGeom>
          <a:noFill/>
          <a:ln>
            <a:noFill/>
          </a:ln>
        </p:spPr>
      </p:pic>
      <p:sp>
        <p:nvSpPr>
          <p:cNvPr id="240" name="Google Shape;240;p42"/>
          <p:cNvSpPr txBox="1"/>
          <p:nvPr/>
        </p:nvSpPr>
        <p:spPr>
          <a:xfrm>
            <a:off x="3543375" y="3533500"/>
            <a:ext cx="5214000" cy="92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Each node, x</a:t>
            </a:r>
            <a:r>
              <a:rPr baseline="-25000" lang="en"/>
              <a:t>i</a:t>
            </a:r>
            <a:r>
              <a:rPr lang="en"/>
              <a:t>, has a PageRank as defined by the sum of pages </a:t>
            </a:r>
            <a:r>
              <a:rPr i="1" lang="en"/>
              <a:t>j </a:t>
            </a:r>
            <a:r>
              <a:rPr lang="en"/>
              <a:t>that link to </a:t>
            </a:r>
            <a:r>
              <a:rPr i="1" lang="en"/>
              <a:t>i</a:t>
            </a:r>
            <a:r>
              <a:rPr lang="en"/>
              <a:t> times one over the outlinks or "out-degree" of </a:t>
            </a:r>
            <a:r>
              <a:rPr i="1" lang="en"/>
              <a:t>j</a:t>
            </a:r>
            <a:r>
              <a:rPr lang="en"/>
              <a:t> times the "importance" or PageRank of </a:t>
            </a:r>
            <a:r>
              <a:rPr i="1" lang="en"/>
              <a:t>j</a:t>
            </a:r>
            <a:r>
              <a:rPr lang="en"/>
              <a:t> . </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Rooted (Personalized) PageRank</a:t>
            </a:r>
            <a:endParaRPr b="0" i="0" sz="3300" u="none" cap="none" strike="noStrike">
              <a:solidFill>
                <a:srgbClr val="000000"/>
              </a:solidFill>
              <a:latin typeface="Arial"/>
              <a:ea typeface="Arial"/>
              <a:cs typeface="Arial"/>
              <a:sym typeface="Arial"/>
            </a:endParaRPr>
          </a:p>
        </p:txBody>
      </p:sp>
      <p:sp>
        <p:nvSpPr>
          <p:cNvPr id="246" name="Google Shape;246;p43"/>
          <p:cNvSpPr txBox="1"/>
          <p:nvPr>
            <p:ph idx="4294967295" type="body"/>
          </p:nvPr>
        </p:nvSpPr>
        <p:spPr>
          <a:xfrm>
            <a:off x="421200" y="1092240"/>
            <a:ext cx="8229240" cy="1023840"/>
          </a:xfrm>
          <a:prstGeom prst="rect">
            <a:avLst/>
          </a:prstGeom>
          <a:noFill/>
          <a:ln>
            <a:noFill/>
          </a:ln>
        </p:spPr>
        <p:txBody>
          <a:bodyPr anchorCtr="0" anchor="t" bIns="34200" lIns="68400" spcFirstLastPara="1" rIns="68400" wrap="square" tIns="34200">
            <a:noAutofit/>
          </a:bodyPr>
          <a:lstStyle/>
          <a:p>
            <a:pPr indent="0" lvl="0" marL="0" marR="0" rtl="0" algn="l">
              <a:lnSpc>
                <a:spcPct val="115000"/>
              </a:lnSpc>
              <a:spcBef>
                <a:spcPts val="0"/>
              </a:spcBef>
              <a:spcAft>
                <a:spcPts val="0"/>
              </a:spcAft>
              <a:buClr>
                <a:srgbClr val="000000"/>
              </a:buClr>
              <a:buSzPts val="1850"/>
              <a:buFont typeface="Arial"/>
              <a:buNone/>
            </a:pPr>
            <a:r>
              <a:rPr b="0" i="0" lang="en" sz="1850" u="none" cap="none" strike="noStrike">
                <a:solidFill>
                  <a:srgbClr val="000000"/>
                </a:solidFill>
                <a:latin typeface="Arial"/>
                <a:ea typeface="Arial"/>
                <a:cs typeface="Arial"/>
                <a:sym typeface="Arial"/>
              </a:rPr>
              <a:t>calculates popularity score for each node</a:t>
            </a:r>
            <a:endParaRPr b="0" i="0" sz="185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50"/>
              <a:buFont typeface="Arial"/>
              <a:buNone/>
            </a:pPr>
            <a:r>
              <a:rPr b="0" i="0" lang="en" sz="1850" u="none" cap="none" strike="noStrike">
                <a:solidFill>
                  <a:srgbClr val="000000"/>
                </a:solidFill>
                <a:latin typeface="Arial"/>
                <a:ea typeface="Arial"/>
                <a:cs typeface="Arial"/>
                <a:sym typeface="Arial"/>
              </a:rPr>
              <a:t>with respect to root node s (starting node of “browsing”).</a:t>
            </a:r>
            <a:br>
              <a:rPr b="0" i="0" lang="en" sz="1800" u="none" cap="none" strike="noStrike"/>
            </a:br>
            <a:r>
              <a:rPr b="0" i="0" lang="en" sz="1850" u="none" cap="none" strike="noStrike">
                <a:solidFill>
                  <a:srgbClr val="000000"/>
                </a:solidFill>
                <a:latin typeface="Arial"/>
                <a:ea typeface="Arial"/>
                <a:cs typeface="Arial"/>
                <a:sym typeface="Arial"/>
              </a:rPr>
              <a:t>(given source s, target t and stopping probability.)</a:t>
            </a:r>
            <a:endParaRPr b="0" i="0" sz="185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SzPts val="1850"/>
              <a:buFont typeface="Arial"/>
              <a:buNone/>
            </a:pPr>
            <a:r>
              <a:t/>
            </a:r>
            <a:endParaRPr b="0" i="0" sz="1850" u="none" cap="none" strike="noStrike">
              <a:solidFill>
                <a:srgbClr val="000000"/>
              </a:solidFill>
              <a:latin typeface="Arial"/>
              <a:ea typeface="Arial"/>
              <a:cs typeface="Arial"/>
              <a:sym typeface="Arial"/>
            </a:endParaRPr>
          </a:p>
        </p:txBody>
      </p:sp>
      <p:pic>
        <p:nvPicPr>
          <p:cNvPr id="247" name="Google Shape;247;p43"/>
          <p:cNvPicPr preferRelativeResize="0"/>
          <p:nvPr/>
        </p:nvPicPr>
        <p:blipFill rotWithShape="1">
          <a:blip r:embed="rId3">
            <a:alphaModFix/>
          </a:blip>
          <a:srcRect b="0" l="0" r="0" t="0"/>
          <a:stretch/>
        </p:blipFill>
        <p:spPr>
          <a:xfrm>
            <a:off x="790351" y="2547549"/>
            <a:ext cx="6188225" cy="1810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4"/>
          <p:cNvPicPr preferRelativeResize="0"/>
          <p:nvPr/>
        </p:nvPicPr>
        <p:blipFill rotWithShape="1">
          <a:blip r:embed="rId3">
            <a:alphaModFix/>
          </a:blip>
          <a:srcRect b="0" l="0" r="0" t="0"/>
          <a:stretch/>
        </p:blipFill>
        <p:spPr>
          <a:xfrm>
            <a:off x="1402200" y="1935720"/>
            <a:ext cx="4452120" cy="2991240"/>
          </a:xfrm>
          <a:prstGeom prst="rect">
            <a:avLst/>
          </a:prstGeom>
          <a:noFill/>
          <a:ln>
            <a:noFill/>
          </a:ln>
        </p:spPr>
      </p:pic>
      <p:sp>
        <p:nvSpPr>
          <p:cNvPr id="253" name="Google Shape;253;p44"/>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Random Walk with Restart</a:t>
            </a:r>
            <a:endParaRPr b="0" i="0" sz="3300" u="none" cap="none" strike="noStrike">
              <a:solidFill>
                <a:srgbClr val="000000"/>
              </a:solidFill>
              <a:latin typeface="Arial"/>
              <a:ea typeface="Arial"/>
              <a:cs typeface="Arial"/>
              <a:sym typeface="Arial"/>
            </a:endParaRPr>
          </a:p>
        </p:txBody>
      </p:sp>
      <p:sp>
        <p:nvSpPr>
          <p:cNvPr id="254" name="Google Shape;254;p44"/>
          <p:cNvSpPr txBox="1"/>
          <p:nvPr>
            <p:ph idx="4294967295" type="body"/>
          </p:nvPr>
        </p:nvSpPr>
        <p:spPr>
          <a:xfrm>
            <a:off x="457200" y="895320"/>
            <a:ext cx="8229240" cy="1167120"/>
          </a:xfrm>
          <a:prstGeom prst="rect">
            <a:avLst/>
          </a:prstGeom>
          <a:noFill/>
          <a:ln>
            <a:noFill/>
          </a:ln>
        </p:spPr>
        <p:txBody>
          <a:bodyPr anchorCtr="0" anchor="t" bIns="34200" lIns="68400" spcFirstLastPara="1" rIns="68400" wrap="square" tIns="34200">
            <a:noAutofit/>
          </a:bodyPr>
          <a:lstStyle/>
          <a:p>
            <a:pPr indent="-361800" lvl="0" marL="457200" marR="0" rtl="0" algn="l">
              <a:lnSpc>
                <a:spcPct val="100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Imagine a network, and starting at a specific node, you follow the edges randomly.</a:t>
            </a:r>
            <a:endParaRPr b="0" i="0" sz="2100" u="none" cap="none" strike="noStrike">
              <a:solidFill>
                <a:srgbClr val="000000"/>
              </a:solidFill>
              <a:latin typeface="Arial"/>
              <a:ea typeface="Arial"/>
              <a:cs typeface="Arial"/>
              <a:sym typeface="Arial"/>
            </a:endParaRPr>
          </a:p>
          <a:p>
            <a:pPr indent="-361800" lvl="0" marL="457200" marR="0" rtl="0" algn="l">
              <a:lnSpc>
                <a:spcPct val="100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But with some probability, you “jump” back to the  node (restart!).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255" name="Google Shape;255;p44"/>
          <p:cNvSpPr/>
          <p:nvPr/>
        </p:nvSpPr>
        <p:spPr>
          <a:xfrm flipH="1" rot="10800000">
            <a:off x="4323960" y="3540240"/>
            <a:ext cx="233280" cy="674280"/>
          </a:xfrm>
          <a:custGeom>
            <a:rect b="b" l="l" r="r" t="t"/>
            <a:pathLst>
              <a:path extrusionOk="0" h="21600" w="21600">
                <a:moveTo>
                  <a:pt x="0" y="0"/>
                </a:moveTo>
                <a:lnTo>
                  <a:pt x="21600" y="21600"/>
                </a:lnTo>
              </a:path>
            </a:pathLst>
          </a:custGeom>
          <a:noFill/>
          <a:ln cap="flat" cmpd="sng" w="9525">
            <a:solidFill>
              <a:srgbClr val="1F497D"/>
            </a:solidFill>
            <a:prstDash val="solid"/>
            <a:round/>
            <a:headEnd len="sm" w="sm" type="none"/>
            <a:tailEnd len="med" w="med" type="triangle"/>
          </a:ln>
        </p:spPr>
      </p:sp>
      <p:sp>
        <p:nvSpPr>
          <p:cNvPr id="256" name="Google Shape;256;p44"/>
          <p:cNvSpPr/>
          <p:nvPr/>
        </p:nvSpPr>
        <p:spPr>
          <a:xfrm>
            <a:off x="3992040" y="4214520"/>
            <a:ext cx="663120" cy="287280"/>
          </a:xfrm>
          <a:prstGeom prst="roundRect">
            <a:avLst>
              <a:gd fmla="val 16667" name="adj"/>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lang="en" sz="1400" strike="noStrike">
                <a:solidFill>
                  <a:srgbClr val="000000"/>
                </a:solidFill>
                <a:latin typeface="Arial"/>
                <a:ea typeface="Arial"/>
                <a:cs typeface="Arial"/>
                <a:sym typeface="Arial"/>
              </a:rPr>
              <a:t>Start</a:t>
            </a:r>
            <a:endParaRPr b="0" sz="1400" strike="noStrike">
              <a:latin typeface="Arial"/>
              <a:ea typeface="Arial"/>
              <a:cs typeface="Arial"/>
              <a:sym typeface="Arial"/>
            </a:endParaRPr>
          </a:p>
        </p:txBody>
      </p:sp>
      <p:sp>
        <p:nvSpPr>
          <p:cNvPr id="257" name="Google Shape;257;p44"/>
          <p:cNvSpPr/>
          <p:nvPr/>
        </p:nvSpPr>
        <p:spPr>
          <a:xfrm>
            <a:off x="6028920" y="2241000"/>
            <a:ext cx="3013920" cy="135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Calibri"/>
              <a:buNone/>
            </a:pPr>
            <a:r>
              <a:rPr b="0" lang="en" sz="1800" strike="noStrike">
                <a:solidFill>
                  <a:srgbClr val="000000"/>
                </a:solidFill>
                <a:latin typeface="Calibri"/>
                <a:ea typeface="Calibri"/>
                <a:cs typeface="Calibri"/>
                <a:sym typeface="Calibri"/>
              </a:rPr>
              <a:t>If you keep doing the random walk, you will obtain a ranking of other nodes with respect to the start node. </a:t>
            </a:r>
            <a:endParaRPr b="0" sz="1800"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sz="1800" strike="noStrike">
              <a:latin typeface="Arial"/>
              <a:ea typeface="Arial"/>
              <a:cs typeface="Arial"/>
              <a:sym typeface="Arial"/>
            </a:endParaRPr>
          </a:p>
          <a:p>
            <a:pPr indent="0" lvl="0" marL="0" marR="0" rtl="0" algn="l">
              <a:lnSpc>
                <a:spcPct val="100000"/>
              </a:lnSpc>
              <a:spcBef>
                <a:spcPts val="0"/>
              </a:spcBef>
              <a:spcAft>
                <a:spcPts val="0"/>
              </a:spcAft>
              <a:buSzPts val="1800"/>
              <a:buFont typeface="Arial"/>
              <a:buNone/>
            </a:pPr>
            <a:r>
              <a:t/>
            </a:r>
            <a:endParaRPr b="0" sz="1800"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  </a:t>
            </a:r>
            <a:endParaRPr b="0" sz="1400" strike="noStrike">
              <a:latin typeface="Arial"/>
              <a:ea typeface="Arial"/>
              <a:cs typeface="Arial"/>
              <a:sym typeface="Arial"/>
            </a:endParaRPr>
          </a:p>
        </p:txBody>
      </p:sp>
      <p:sp>
        <p:nvSpPr>
          <p:cNvPr id="258" name="Google Shape;258;p44"/>
          <p:cNvSpPr/>
          <p:nvPr/>
        </p:nvSpPr>
        <p:spPr>
          <a:xfrm>
            <a:off x="4168440" y="2117880"/>
            <a:ext cx="548640" cy="287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0.8</a:t>
            </a:r>
            <a:endParaRPr b="0" sz="1400" strike="noStrike">
              <a:latin typeface="Arial"/>
              <a:ea typeface="Arial"/>
              <a:cs typeface="Arial"/>
              <a:sym typeface="Arial"/>
            </a:endParaRPr>
          </a:p>
        </p:txBody>
      </p:sp>
      <p:sp>
        <p:nvSpPr>
          <p:cNvPr id="259" name="Google Shape;259;p44"/>
          <p:cNvSpPr/>
          <p:nvPr/>
        </p:nvSpPr>
        <p:spPr>
          <a:xfrm>
            <a:off x="5004720" y="2718360"/>
            <a:ext cx="548640" cy="287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0.6</a:t>
            </a:r>
            <a:endParaRPr b="0" sz="1400" strike="noStrike">
              <a:latin typeface="Arial"/>
              <a:ea typeface="Arial"/>
              <a:cs typeface="Arial"/>
              <a:sym typeface="Arial"/>
            </a:endParaRPr>
          </a:p>
        </p:txBody>
      </p:sp>
      <p:sp>
        <p:nvSpPr>
          <p:cNvPr id="260" name="Google Shape;260;p44"/>
          <p:cNvSpPr/>
          <p:nvPr/>
        </p:nvSpPr>
        <p:spPr>
          <a:xfrm>
            <a:off x="3178080" y="2422800"/>
            <a:ext cx="548640" cy="287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0.7</a:t>
            </a:r>
            <a:endParaRPr b="0" sz="1400" strike="noStrike">
              <a:latin typeface="Arial"/>
              <a:ea typeface="Arial"/>
              <a:cs typeface="Arial"/>
              <a:sym typeface="Arial"/>
            </a:endParaRPr>
          </a:p>
        </p:txBody>
      </p:sp>
      <p:sp>
        <p:nvSpPr>
          <p:cNvPr id="261" name="Google Shape;261;p44"/>
          <p:cNvSpPr/>
          <p:nvPr/>
        </p:nvSpPr>
        <p:spPr>
          <a:xfrm>
            <a:off x="1958760" y="2346480"/>
            <a:ext cx="548640" cy="287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0.3</a:t>
            </a:r>
            <a:endParaRPr b="0" sz="1400" strike="noStrike">
              <a:latin typeface="Arial"/>
              <a:ea typeface="Arial"/>
              <a:cs typeface="Arial"/>
              <a:sym typeface="Arial"/>
            </a:endParaRPr>
          </a:p>
        </p:txBody>
      </p:sp>
      <p:sp>
        <p:nvSpPr>
          <p:cNvPr id="262" name="Google Shape;262;p44"/>
          <p:cNvSpPr/>
          <p:nvPr/>
        </p:nvSpPr>
        <p:spPr>
          <a:xfrm>
            <a:off x="1806480" y="3641760"/>
            <a:ext cx="548640" cy="287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0.2</a:t>
            </a:r>
            <a:endParaRPr b="0" sz="1400" strike="noStrike">
              <a:latin typeface="Arial"/>
              <a:ea typeface="Arial"/>
              <a:cs typeface="Arial"/>
              <a:sym typeface="Arial"/>
            </a:endParaRPr>
          </a:p>
        </p:txBody>
      </p:sp>
      <p:sp>
        <p:nvSpPr>
          <p:cNvPr id="263" name="Google Shape;263;p44"/>
          <p:cNvSpPr/>
          <p:nvPr/>
        </p:nvSpPr>
        <p:spPr>
          <a:xfrm>
            <a:off x="2339640" y="3032280"/>
            <a:ext cx="548640" cy="287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0.8</a:t>
            </a:r>
            <a:endParaRPr b="0" sz="1400" strike="noStrike">
              <a:latin typeface="Arial"/>
              <a:ea typeface="Arial"/>
              <a:cs typeface="Arial"/>
              <a:sym typeface="Arial"/>
            </a:endParaRPr>
          </a:p>
        </p:txBody>
      </p:sp>
      <p:sp>
        <p:nvSpPr>
          <p:cNvPr id="264" name="Google Shape;264;p44"/>
          <p:cNvSpPr/>
          <p:nvPr/>
        </p:nvSpPr>
        <p:spPr>
          <a:xfrm>
            <a:off x="2949480" y="4023000"/>
            <a:ext cx="548640" cy="287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0.1</a:t>
            </a:r>
            <a:endParaRPr b="0" sz="1400" strike="noStrike">
              <a:latin typeface="Arial"/>
              <a:ea typeface="Arial"/>
              <a:cs typeface="Arial"/>
              <a:sym typeface="Arial"/>
            </a:endParaRPr>
          </a:p>
        </p:txBody>
      </p:sp>
      <p:sp>
        <p:nvSpPr>
          <p:cNvPr id="265" name="Google Shape;265;p44"/>
          <p:cNvSpPr/>
          <p:nvPr/>
        </p:nvSpPr>
        <p:spPr>
          <a:xfrm>
            <a:off x="5082840" y="3870360"/>
            <a:ext cx="461160" cy="287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0.4</a:t>
            </a:r>
            <a:endParaRPr b="0" sz="1400" strike="noStrike">
              <a:latin typeface="Arial"/>
              <a:ea typeface="Arial"/>
              <a:cs typeface="Arial"/>
              <a:sym typeface="Arial"/>
            </a:endParaRPr>
          </a:p>
        </p:txBody>
      </p:sp>
      <p:sp>
        <p:nvSpPr>
          <p:cNvPr id="266" name="Google Shape;266;p44"/>
          <p:cNvSpPr/>
          <p:nvPr/>
        </p:nvSpPr>
        <p:spPr>
          <a:xfrm>
            <a:off x="3711240" y="3718080"/>
            <a:ext cx="548640" cy="287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0.8</a:t>
            </a:r>
            <a:endParaRPr b="0" sz="1400" strike="noStrike">
              <a:latin typeface="Arial"/>
              <a:ea typeface="Arial"/>
              <a:cs typeface="Arial"/>
              <a:sym typeface="Arial"/>
            </a:endParaRPr>
          </a:p>
        </p:txBody>
      </p:sp>
      <p:sp>
        <p:nvSpPr>
          <p:cNvPr id="267" name="Google Shape;267;p44"/>
          <p:cNvSpPr/>
          <p:nvPr/>
        </p:nvSpPr>
        <p:spPr>
          <a:xfrm>
            <a:off x="6105960" y="3783240"/>
            <a:ext cx="1780560" cy="674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Calibri"/>
              <a:buNone/>
            </a:pPr>
            <a:r>
              <a:rPr b="0" lang="en" sz="1400" strike="noStrike">
                <a:solidFill>
                  <a:srgbClr val="000000"/>
                </a:solidFill>
                <a:latin typeface="Calibri"/>
                <a:ea typeface="Calibri"/>
                <a:cs typeface="Calibri"/>
                <a:sym typeface="Calibri"/>
              </a:rPr>
              <a:t>likelihood of forming a link from the start node.</a:t>
            </a:r>
            <a:endParaRPr b="0" sz="1400" strike="noStrike">
              <a:latin typeface="Arial"/>
              <a:ea typeface="Arial"/>
              <a:cs typeface="Arial"/>
              <a:sym typeface="Arial"/>
            </a:endParaRPr>
          </a:p>
        </p:txBody>
      </p:sp>
      <p:sp>
        <p:nvSpPr>
          <p:cNvPr id="268" name="Google Shape;268;p44"/>
          <p:cNvSpPr/>
          <p:nvPr/>
        </p:nvSpPr>
        <p:spPr>
          <a:xfrm rot="10800000">
            <a:off x="5545080" y="4014720"/>
            <a:ext cx="560880" cy="105840"/>
          </a:xfrm>
          <a:custGeom>
            <a:rect b="b" l="l" r="r" t="t"/>
            <a:pathLst>
              <a:path extrusionOk="0" h="21600" w="21600">
                <a:moveTo>
                  <a:pt x="0" y="0"/>
                </a:moveTo>
                <a:lnTo>
                  <a:pt x="21600" y="21600"/>
                </a:lnTo>
              </a:path>
            </a:pathLst>
          </a:custGeom>
          <a:noFill/>
          <a:ln cap="flat" cmpd="sng" w="9525">
            <a:solidFill>
              <a:srgbClr val="1F497D"/>
            </a:solidFill>
            <a:prstDash val="solid"/>
            <a:round/>
            <a:headEnd len="sm" w="sm" type="none"/>
            <a:tailEnd len="med" w="med" type="triangl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PropFlow</a:t>
            </a:r>
            <a:endParaRPr b="0" i="0" sz="3300" u="none" cap="none" strike="noStrike">
              <a:solidFill>
                <a:srgbClr val="000000"/>
              </a:solidFill>
              <a:latin typeface="Arial"/>
              <a:ea typeface="Arial"/>
              <a:cs typeface="Arial"/>
              <a:sym typeface="Arial"/>
            </a:endParaRPr>
          </a:p>
        </p:txBody>
      </p:sp>
      <p:sp>
        <p:nvSpPr>
          <p:cNvPr id="274" name="Google Shape;274;p45"/>
          <p:cNvSpPr txBox="1"/>
          <p:nvPr>
            <p:ph idx="4294967295" type="body"/>
          </p:nvPr>
        </p:nvSpPr>
        <p:spPr>
          <a:xfrm>
            <a:off x="228600" y="1200240"/>
            <a:ext cx="3886200" cy="3394080"/>
          </a:xfrm>
          <a:prstGeom prst="rect">
            <a:avLst/>
          </a:prstGeom>
          <a:noFill/>
          <a:ln>
            <a:noFill/>
          </a:ln>
        </p:spPr>
        <p:txBody>
          <a:bodyPr anchorCtr="0" anchor="t" bIns="34200" lIns="68400" spcFirstLastPara="1" rIns="68400" wrap="square" tIns="34200">
            <a:noAutofit/>
          </a:bodyPr>
          <a:lstStyle/>
          <a:p>
            <a:pPr indent="0" lvl="0" marL="0" marR="0" rtl="0" algn="l">
              <a:lnSpc>
                <a:spcPct val="115000"/>
              </a:lnSpc>
              <a:spcBef>
                <a:spcPts val="0"/>
              </a:spcBef>
              <a:spcAft>
                <a:spcPts val="0"/>
              </a:spcAft>
              <a:buClr>
                <a:srgbClr val="000000"/>
              </a:buClr>
              <a:buSzPts val="1850"/>
              <a:buFont typeface="Arial"/>
              <a:buNone/>
            </a:pPr>
            <a:r>
              <a:rPr b="0" i="0" lang="en" sz="1850" u="none" cap="none" strike="noStrike">
                <a:solidFill>
                  <a:srgbClr val="000000"/>
                </a:solidFill>
                <a:latin typeface="Arial"/>
                <a:ea typeface="Arial"/>
                <a:cs typeface="Arial"/>
                <a:sym typeface="Arial"/>
              </a:rPr>
              <a:t>Similar to rooted PageRank</a:t>
            </a:r>
            <a:endParaRPr b="0" i="0" sz="185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SzPts val="1850"/>
              <a:buFont typeface="Arial"/>
              <a:buNone/>
            </a:pPr>
            <a:r>
              <a:t/>
            </a:r>
            <a:endParaRPr b="0" i="0" sz="185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50"/>
              <a:buFont typeface="Arial"/>
              <a:buNone/>
            </a:pPr>
            <a:r>
              <a:rPr b="0" i="0" lang="en" sz="1850" u="none" cap="none" strike="noStrike">
                <a:solidFill>
                  <a:srgbClr val="000000"/>
                </a:solidFill>
                <a:latin typeface="Arial"/>
                <a:ea typeface="Arial"/>
                <a:cs typeface="Arial"/>
                <a:sym typeface="Arial"/>
              </a:rPr>
              <a:t>Makes restricted random walks of at most </a:t>
            </a:r>
            <a:r>
              <a:rPr b="0" i="1" lang="en" sz="1850" u="none" cap="none" strike="noStrike">
                <a:solidFill>
                  <a:srgbClr val="000000"/>
                </a:solidFill>
                <a:latin typeface="Arial"/>
                <a:ea typeface="Arial"/>
                <a:cs typeface="Arial"/>
                <a:sym typeface="Arial"/>
              </a:rPr>
              <a:t>h </a:t>
            </a:r>
            <a:r>
              <a:rPr b="0" i="0" lang="en" sz="1850" u="none" cap="none" strike="noStrike">
                <a:solidFill>
                  <a:srgbClr val="000000"/>
                </a:solidFill>
                <a:latin typeface="Arial"/>
                <a:ea typeface="Arial"/>
                <a:cs typeface="Arial"/>
                <a:sym typeface="Arial"/>
              </a:rPr>
              <a:t>steps</a:t>
            </a:r>
            <a:endParaRPr b="0" i="0" sz="185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50"/>
              <a:buFont typeface="Arial"/>
              <a:buNone/>
            </a:pPr>
            <a:r>
              <a:rPr b="0" i="0" lang="en" sz="1850" u="none" cap="none" strike="noStrike">
                <a:solidFill>
                  <a:srgbClr val="000000"/>
                </a:solidFill>
                <a:latin typeface="Arial"/>
                <a:ea typeface="Arial"/>
                <a:cs typeface="Arial"/>
                <a:sym typeface="Arial"/>
              </a:rPr>
              <a:t>on edge-weighted graph </a:t>
            </a:r>
            <a:endParaRPr b="0" i="0" sz="185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50"/>
              <a:buFont typeface="Arial"/>
              <a:buNone/>
            </a:pPr>
            <a:r>
              <a:rPr b="0" i="0" lang="en" sz="1850" u="none" cap="none" strike="noStrike">
                <a:solidFill>
                  <a:srgbClr val="000000"/>
                </a:solidFill>
                <a:latin typeface="Arial"/>
                <a:ea typeface="Arial"/>
                <a:cs typeface="Arial"/>
                <a:sym typeface="Arial"/>
              </a:rPr>
              <a:t>starting at </a:t>
            </a:r>
            <a:r>
              <a:rPr b="0" i="1" lang="en" sz="1850" u="none" cap="none" strike="noStrike">
                <a:solidFill>
                  <a:srgbClr val="000000"/>
                </a:solidFill>
                <a:latin typeface="Arial"/>
                <a:ea typeface="Arial"/>
                <a:cs typeface="Arial"/>
                <a:sym typeface="Arial"/>
              </a:rPr>
              <a:t>x</a:t>
            </a:r>
            <a:r>
              <a:rPr b="0" i="0" lang="en" sz="1850" u="none" cap="none" strike="noStrike">
                <a:solidFill>
                  <a:srgbClr val="000000"/>
                </a:solidFill>
                <a:latin typeface="Arial"/>
                <a:ea typeface="Arial"/>
                <a:cs typeface="Arial"/>
                <a:sym typeface="Arial"/>
              </a:rPr>
              <a:t> and ending at </a:t>
            </a:r>
            <a:r>
              <a:rPr b="0" i="1" lang="en" sz="1850" u="none" cap="none" strike="noStrike">
                <a:solidFill>
                  <a:srgbClr val="000000"/>
                </a:solidFill>
                <a:latin typeface="Arial"/>
                <a:ea typeface="Arial"/>
                <a:cs typeface="Arial"/>
                <a:sym typeface="Arial"/>
              </a:rPr>
              <a:t>y</a:t>
            </a:r>
            <a:endParaRPr b="0" i="0" sz="185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SzPts val="1850"/>
              <a:buFont typeface="Arial"/>
              <a:buNone/>
            </a:pPr>
            <a:r>
              <a:t/>
            </a:r>
            <a:endParaRPr b="0" i="0" sz="185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50"/>
              <a:buFont typeface="Arial"/>
              <a:buNone/>
            </a:pPr>
            <a:r>
              <a:rPr b="0" i="1" lang="en" sz="1850" u="none" cap="none" strike="noStrike">
                <a:solidFill>
                  <a:srgbClr val="000000"/>
                </a:solidFill>
                <a:latin typeface="Arial"/>
                <a:ea typeface="Arial"/>
                <a:cs typeface="Arial"/>
                <a:sym typeface="Arial"/>
              </a:rPr>
              <a:t>Probability of following a link is proportional to its edge-weight</a:t>
            </a:r>
            <a:endParaRPr b="0" i="0" sz="185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SzPts val="1850"/>
              <a:buFont typeface="Arial"/>
              <a:buNone/>
            </a:pPr>
            <a:r>
              <a:t/>
            </a:r>
            <a:endParaRPr b="0" i="0" sz="185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SzPts val="1850"/>
              <a:buFont typeface="Arial"/>
              <a:buNone/>
            </a:pPr>
            <a:r>
              <a:t/>
            </a:r>
            <a:endParaRPr b="0" i="0" sz="185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SzPts val="1850"/>
              <a:buFont typeface="Arial"/>
              <a:buNone/>
            </a:pPr>
            <a:r>
              <a:t/>
            </a:r>
            <a:endParaRPr b="0" i="0" sz="1850" u="none" cap="none" strike="noStrike">
              <a:solidFill>
                <a:srgbClr val="000000"/>
              </a:solidFill>
              <a:latin typeface="Arial"/>
              <a:ea typeface="Arial"/>
              <a:cs typeface="Arial"/>
              <a:sym typeface="Arial"/>
            </a:endParaRPr>
          </a:p>
        </p:txBody>
      </p:sp>
      <p:pic>
        <p:nvPicPr>
          <p:cNvPr id="275" name="Google Shape;275;p45"/>
          <p:cNvPicPr preferRelativeResize="0"/>
          <p:nvPr/>
        </p:nvPicPr>
        <p:blipFill rotWithShape="1">
          <a:blip r:embed="rId3">
            <a:alphaModFix/>
          </a:blip>
          <a:srcRect b="0" l="0" r="0" t="0"/>
          <a:stretch/>
        </p:blipFill>
        <p:spPr>
          <a:xfrm>
            <a:off x="3881160" y="1009800"/>
            <a:ext cx="5233680" cy="39808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lang="en" sz="3300">
                <a:solidFill>
                  <a:srgbClr val="1F497D"/>
                </a:solidFill>
                <a:latin typeface="Calibri"/>
                <a:ea typeface="Calibri"/>
                <a:cs typeface="Calibri"/>
                <a:sym typeface="Calibri"/>
              </a:rPr>
              <a:t>Topological Clustering</a:t>
            </a:r>
            <a:endParaRPr b="0" i="0" sz="3300" u="none" cap="none" strike="noStrike">
              <a:solidFill>
                <a:srgbClr val="000000"/>
              </a:solidFill>
              <a:latin typeface="Arial"/>
              <a:ea typeface="Arial"/>
              <a:cs typeface="Arial"/>
              <a:sym typeface="Arial"/>
            </a:endParaRPr>
          </a:p>
        </p:txBody>
      </p:sp>
      <p:pic>
        <p:nvPicPr>
          <p:cNvPr id="281" name="Google Shape;281;p46"/>
          <p:cNvPicPr preferRelativeResize="0"/>
          <p:nvPr/>
        </p:nvPicPr>
        <p:blipFill rotWithShape="1">
          <a:blip r:embed="rId3">
            <a:alphaModFix/>
          </a:blip>
          <a:srcRect b="0" l="0" r="0" t="0"/>
          <a:stretch/>
        </p:blipFill>
        <p:spPr>
          <a:xfrm>
            <a:off x="191505" y="2268380"/>
            <a:ext cx="8838720" cy="2580120"/>
          </a:xfrm>
          <a:prstGeom prst="rect">
            <a:avLst/>
          </a:prstGeom>
          <a:noFill/>
          <a:ln>
            <a:noFill/>
          </a:ln>
        </p:spPr>
      </p:pic>
      <p:pic>
        <p:nvPicPr>
          <p:cNvPr id="282" name="Google Shape;282;p46"/>
          <p:cNvPicPr preferRelativeResize="0"/>
          <p:nvPr/>
        </p:nvPicPr>
        <p:blipFill>
          <a:blip r:embed="rId4">
            <a:alphaModFix/>
          </a:blip>
          <a:stretch>
            <a:fillRect/>
          </a:stretch>
        </p:blipFill>
        <p:spPr>
          <a:xfrm>
            <a:off x="3324377" y="898651"/>
            <a:ext cx="2397148" cy="1198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29"/>
          <p:cNvSpPr txBox="1"/>
          <p:nvPr/>
        </p:nvSpPr>
        <p:spPr>
          <a:xfrm>
            <a:off x="1943850" y="1706575"/>
            <a:ext cx="4771200" cy="264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 2024 by Michel Dumontier and the Institute of Data Science at Maastricht University is licensed under Attribution 4.0 International</a:t>
            </a:r>
            <a:endParaRPr sz="1000">
              <a:solidFill>
                <a:schemeClr val="dk1"/>
              </a:solidFill>
            </a:endParaRPr>
          </a:p>
          <a:p>
            <a:pPr indent="0" lvl="0" marL="0" rtl="0" algn="l">
              <a:spcBef>
                <a:spcPts val="0"/>
              </a:spcBef>
              <a:spcAft>
                <a:spcPts val="0"/>
              </a:spcAft>
              <a:buNone/>
            </a:pPr>
            <a:r>
              <a:rPr lang="en" sz="1000">
                <a:solidFill>
                  <a:schemeClr val="dk1"/>
                </a:solidFill>
              </a:rPr>
              <a:t>To view a copy of this license, visit </a:t>
            </a:r>
            <a:r>
              <a:rPr lang="en" sz="1000" u="sng">
                <a:solidFill>
                  <a:schemeClr val="hlink"/>
                </a:solidFill>
                <a:hlinkClick r:id="rId3"/>
              </a:rPr>
              <a:t>http://creativecommons.org/licenses/by/4.0/</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rPr lang="en" sz="1100"/>
              <a:t>This license requires that reusers give credit to the creator. It allows reusers to distribute, remix, adapt, and build upon the material in any medium or format, even for commercial purposes.</a:t>
            </a:r>
            <a:endParaRPr sz="1100"/>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id: KEN4256_L9</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t>version: 1.2024.0</a:t>
            </a:r>
            <a:endParaRPr sz="1100"/>
          </a:p>
          <a:p>
            <a:pPr indent="0" lvl="0" marL="0" rtl="0" algn="l">
              <a:lnSpc>
                <a:spcPct val="115000"/>
              </a:lnSpc>
              <a:spcBef>
                <a:spcPts val="0"/>
              </a:spcBef>
              <a:spcAft>
                <a:spcPts val="0"/>
              </a:spcAft>
              <a:buClr>
                <a:schemeClr val="dk1"/>
              </a:buClr>
              <a:buSzPts val="1100"/>
              <a:buFont typeface="Arial"/>
              <a:buNone/>
            </a:pPr>
            <a:r>
              <a:rPr lang="en" sz="1100"/>
              <a:t>created: </a:t>
            </a:r>
            <a:r>
              <a:rPr lang="en" sz="1100">
                <a:solidFill>
                  <a:schemeClr val="dk1"/>
                </a:solidFill>
              </a:rPr>
              <a:t>March 15</a:t>
            </a:r>
            <a:r>
              <a:rPr lang="en" sz="1100">
                <a:solidFill>
                  <a:schemeClr val="dk1"/>
                </a:solidFill>
              </a:rPr>
              <a:t>, 2021</a:t>
            </a:r>
            <a:endParaRPr sz="1100"/>
          </a:p>
          <a:p>
            <a:pPr indent="0" lvl="0" marL="0" rtl="0" algn="l">
              <a:lnSpc>
                <a:spcPct val="115000"/>
              </a:lnSpc>
              <a:spcBef>
                <a:spcPts val="0"/>
              </a:spcBef>
              <a:spcAft>
                <a:spcPts val="0"/>
              </a:spcAft>
              <a:buClr>
                <a:schemeClr val="dk1"/>
              </a:buClr>
              <a:buSzPts val="1100"/>
              <a:buFont typeface="Arial"/>
              <a:buNone/>
            </a:pPr>
            <a:r>
              <a:rPr lang="en" sz="1100"/>
              <a:t>last modified: March 26, 2024</a:t>
            </a:r>
            <a:endParaRPr sz="1100"/>
          </a:p>
          <a:p>
            <a:pPr indent="0" lvl="0" marL="0" rtl="0" algn="l">
              <a:lnSpc>
                <a:spcPct val="115000"/>
              </a:lnSpc>
              <a:spcBef>
                <a:spcPts val="0"/>
              </a:spcBef>
              <a:spcAft>
                <a:spcPts val="0"/>
              </a:spcAft>
              <a:buNone/>
            </a:pPr>
            <a:r>
              <a:rPr lang="en" sz="1100"/>
              <a:t>published on: March 26, 2024</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457200" y="0"/>
            <a:ext cx="8229300" cy="85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solidFill>
                  <a:srgbClr val="1C4587"/>
                </a:solidFill>
              </a:rPr>
              <a:t>Bipartite Graph</a:t>
            </a:r>
            <a:endParaRPr sz="2400">
              <a:solidFill>
                <a:srgbClr val="1C4587"/>
              </a:solidFill>
            </a:endParaRPr>
          </a:p>
        </p:txBody>
      </p:sp>
      <p:sp>
        <p:nvSpPr>
          <p:cNvPr id="289" name="Google Shape;289;p47"/>
          <p:cNvSpPr txBox="1"/>
          <p:nvPr>
            <p:ph idx="1" type="body"/>
          </p:nvPr>
        </p:nvSpPr>
        <p:spPr>
          <a:xfrm>
            <a:off x="419050" y="878775"/>
            <a:ext cx="3394200" cy="1754100"/>
          </a:xfrm>
          <a:prstGeom prst="rect">
            <a:avLst/>
          </a:prstGeom>
        </p:spPr>
        <p:txBody>
          <a:bodyPr anchorCtr="0" anchor="t" bIns="0" lIns="0" spcFirstLastPara="1" rIns="0" wrap="square" tIns="0">
            <a:normAutofit fontScale="92500" lnSpcReduction="20000"/>
          </a:bodyPr>
          <a:lstStyle/>
          <a:p>
            <a:pPr indent="0" lvl="0" marL="0" rtl="0" algn="l">
              <a:spcBef>
                <a:spcPts val="0"/>
              </a:spcBef>
              <a:spcAft>
                <a:spcPts val="0"/>
              </a:spcAft>
              <a:buNone/>
            </a:pPr>
            <a:r>
              <a:rPr lang="en"/>
              <a:t>A </a:t>
            </a:r>
            <a:r>
              <a:rPr b="1" lang="en"/>
              <a:t>bipartite graph</a:t>
            </a:r>
            <a:r>
              <a:rPr lang="en"/>
              <a:t> is a graph whose nodes can be divided into two disjoint sets U and V such that every edge connects a node in U to one in V.</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ct val="100000"/>
              <a:buFont typeface="Arial"/>
              <a:buNone/>
            </a:pPr>
            <a:r>
              <a:rPr lang="en" sz="1850">
                <a:solidFill>
                  <a:schemeClr val="dk1"/>
                </a:solidFill>
              </a:rPr>
              <a:t>Two “types” of nodes. No edges between nodes of the same type</a:t>
            </a:r>
            <a:endParaRPr/>
          </a:p>
        </p:txBody>
      </p:sp>
      <p:pic>
        <p:nvPicPr>
          <p:cNvPr id="290" name="Google Shape;290;p47"/>
          <p:cNvPicPr preferRelativeResize="0"/>
          <p:nvPr/>
        </p:nvPicPr>
        <p:blipFill>
          <a:blip r:embed="rId3">
            <a:alphaModFix/>
          </a:blip>
          <a:stretch>
            <a:fillRect/>
          </a:stretch>
        </p:blipFill>
        <p:spPr>
          <a:xfrm>
            <a:off x="5261775" y="355875"/>
            <a:ext cx="2552974" cy="1754025"/>
          </a:xfrm>
          <a:prstGeom prst="rect">
            <a:avLst/>
          </a:prstGeom>
          <a:noFill/>
          <a:ln>
            <a:noFill/>
          </a:ln>
        </p:spPr>
      </p:pic>
      <p:pic>
        <p:nvPicPr>
          <p:cNvPr id="291" name="Google Shape;291;p47"/>
          <p:cNvPicPr preferRelativeResize="0"/>
          <p:nvPr/>
        </p:nvPicPr>
        <p:blipFill>
          <a:blip r:embed="rId4">
            <a:alphaModFix/>
          </a:blip>
          <a:stretch>
            <a:fillRect/>
          </a:stretch>
        </p:blipFill>
        <p:spPr>
          <a:xfrm>
            <a:off x="4002049" y="2260997"/>
            <a:ext cx="5141950" cy="286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457200" y="0"/>
            <a:ext cx="8229300" cy="85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solidFill>
                  <a:srgbClr val="1C4587"/>
                </a:solidFill>
              </a:rPr>
              <a:t>Hierarchical Clustering</a:t>
            </a:r>
            <a:endParaRPr sz="2400">
              <a:solidFill>
                <a:srgbClr val="1C4587"/>
              </a:solidFill>
            </a:endParaRPr>
          </a:p>
        </p:txBody>
      </p:sp>
      <p:pic>
        <p:nvPicPr>
          <p:cNvPr id="298" name="Google Shape;298;p48"/>
          <p:cNvPicPr preferRelativeResize="0"/>
          <p:nvPr/>
        </p:nvPicPr>
        <p:blipFill>
          <a:blip r:embed="rId3">
            <a:alphaModFix/>
          </a:blip>
          <a:stretch>
            <a:fillRect/>
          </a:stretch>
        </p:blipFill>
        <p:spPr>
          <a:xfrm>
            <a:off x="157300" y="1122825"/>
            <a:ext cx="3838074" cy="3122974"/>
          </a:xfrm>
          <a:prstGeom prst="rect">
            <a:avLst/>
          </a:prstGeom>
          <a:noFill/>
          <a:ln>
            <a:noFill/>
          </a:ln>
        </p:spPr>
      </p:pic>
      <p:sp>
        <p:nvSpPr>
          <p:cNvPr id="299" name="Google Shape;299;p48"/>
          <p:cNvSpPr txBox="1"/>
          <p:nvPr>
            <p:ph idx="2" type="body"/>
          </p:nvPr>
        </p:nvSpPr>
        <p:spPr>
          <a:xfrm>
            <a:off x="4659525" y="749150"/>
            <a:ext cx="4137000" cy="339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H</a:t>
            </a:r>
            <a:r>
              <a:rPr lang="en" sz="1300"/>
              <a:t>ierarchical clustering partitions the graph into a hierarchy of clusters. </a:t>
            </a:r>
            <a:endParaRPr sz="1300"/>
          </a:p>
          <a:p>
            <a:pPr indent="0" lvl="0" marL="0" rtl="0" algn="l">
              <a:spcBef>
                <a:spcPts val="0"/>
              </a:spcBef>
              <a:spcAft>
                <a:spcPts val="0"/>
              </a:spcAft>
              <a:buNone/>
            </a:pPr>
            <a:r>
              <a:rPr lang="en" sz="1300"/>
              <a:t>* </a:t>
            </a:r>
            <a:r>
              <a:rPr lang="en" sz="1300" u="sng"/>
              <a:t>Agglomerative strategy</a:t>
            </a:r>
            <a:r>
              <a:rPr lang="en" sz="1300"/>
              <a:t> applies a bottom-up approach: Each node put into a separate cluster and subsequent steps the algorithm merges pairs of clusters while moving up the hierarchy. The algorithm continues until all nodes belong to the same cluster. </a:t>
            </a:r>
            <a:endParaRPr sz="1300"/>
          </a:p>
          <a:p>
            <a:pPr indent="0" lvl="0" marL="0" rtl="0" algn="l">
              <a:spcBef>
                <a:spcPts val="0"/>
              </a:spcBef>
              <a:spcAft>
                <a:spcPts val="0"/>
              </a:spcAft>
              <a:buClr>
                <a:schemeClr val="dk1"/>
              </a:buClr>
              <a:buSzPts val="1100"/>
              <a:buFont typeface="Arial"/>
              <a:buNone/>
            </a:pPr>
            <a:r>
              <a:rPr lang="en" sz="1300"/>
              <a:t>* </a:t>
            </a:r>
            <a:r>
              <a:rPr lang="en" sz="1300" u="sng"/>
              <a:t>Divisive strategy</a:t>
            </a:r>
            <a:r>
              <a:rPr lang="en" sz="1300"/>
              <a:t> applies a top down approach where all nodes are </a:t>
            </a:r>
            <a:r>
              <a:rPr lang="en" sz="1300"/>
              <a:t>initially </a:t>
            </a:r>
            <a:r>
              <a:rPr lang="en" sz="1300"/>
              <a:t>grouped into one cluster. At each step, the algorithm splits the largest cluster while moving down to the hierarchy.</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lang="en" sz="1300"/>
              <a:t>T</a:t>
            </a:r>
            <a:r>
              <a:rPr lang="en" sz="1300"/>
              <a:t>he dissimilarity between clusters is determined based on the given linkage criterion and an appropriate distance metric as euclidean distance, euclidean-squared distance, manhattan distance, or Chebyshev distance. </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lang="en" sz="1300"/>
              <a:t>The result is a dendrogram which can be cut based on a given cut-off value.</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idx="1" type="body"/>
          </p:nvPr>
        </p:nvSpPr>
        <p:spPr>
          <a:xfrm>
            <a:off x="457200" y="1200240"/>
            <a:ext cx="4015800" cy="3394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1400">
                <a:solidFill>
                  <a:schemeClr val="dk1"/>
                </a:solidFill>
              </a:rPr>
              <a:t>K-means clustering</a:t>
            </a:r>
            <a:r>
              <a:rPr lang="en" sz="1400">
                <a:solidFill>
                  <a:schemeClr val="dk1"/>
                </a:solidFill>
              </a:rPr>
              <a:t> aims to partition </a:t>
            </a:r>
            <a:r>
              <a:rPr i="1" lang="en" sz="1400">
                <a:solidFill>
                  <a:schemeClr val="dk1"/>
                </a:solidFill>
              </a:rPr>
              <a:t>n</a:t>
            </a:r>
            <a:r>
              <a:rPr lang="en" sz="1400">
                <a:solidFill>
                  <a:schemeClr val="dk1"/>
                </a:solidFill>
              </a:rPr>
              <a:t> observations into </a:t>
            </a:r>
            <a:r>
              <a:rPr i="1" lang="en" sz="1400">
                <a:solidFill>
                  <a:schemeClr val="dk1"/>
                </a:solidFill>
              </a:rPr>
              <a:t>k</a:t>
            </a:r>
            <a:r>
              <a:rPr lang="en" sz="1400">
                <a:solidFill>
                  <a:schemeClr val="dk1"/>
                </a:solidFill>
              </a:rPr>
              <a:t> clusters in which each observation belongs to the cluster with the nearest mean (cluster centers or cluster centroid).</a:t>
            </a:r>
            <a:endParaRPr sz="1400">
              <a:solidFill>
                <a:schemeClr val="dk1"/>
              </a:solidFill>
            </a:endParaRPr>
          </a:p>
          <a:p>
            <a:pPr indent="0" lvl="0" marL="0" rtl="0" algn="l">
              <a:spcBef>
                <a:spcPts val="0"/>
              </a:spcBef>
              <a:spcAft>
                <a:spcPts val="0"/>
              </a:spcAft>
              <a:buNone/>
            </a:pPr>
            <a:r>
              <a:t/>
            </a:r>
            <a:endParaRPr sz="2100"/>
          </a:p>
        </p:txBody>
      </p:sp>
      <p:pic>
        <p:nvPicPr>
          <p:cNvPr id="306" name="Google Shape;306;p49"/>
          <p:cNvPicPr preferRelativeResize="0"/>
          <p:nvPr/>
        </p:nvPicPr>
        <p:blipFill>
          <a:blip r:embed="rId3">
            <a:alphaModFix/>
          </a:blip>
          <a:stretch>
            <a:fillRect/>
          </a:stretch>
        </p:blipFill>
        <p:spPr>
          <a:xfrm>
            <a:off x="4703147" y="1420097"/>
            <a:ext cx="4144350" cy="2090625"/>
          </a:xfrm>
          <a:prstGeom prst="rect">
            <a:avLst/>
          </a:prstGeom>
          <a:noFill/>
          <a:ln>
            <a:noFill/>
          </a:ln>
        </p:spPr>
      </p:pic>
      <p:sp>
        <p:nvSpPr>
          <p:cNvPr id="307" name="Google Shape;307;p49"/>
          <p:cNvSpPr txBox="1"/>
          <p:nvPr>
            <p:ph type="title"/>
          </p:nvPr>
        </p:nvSpPr>
        <p:spPr>
          <a:xfrm>
            <a:off x="457200" y="0"/>
            <a:ext cx="8229300" cy="85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solidFill>
                  <a:srgbClr val="1C4587"/>
                </a:solidFill>
              </a:rPr>
              <a:t>K-Means </a:t>
            </a:r>
            <a:r>
              <a:rPr lang="en" sz="2400">
                <a:solidFill>
                  <a:srgbClr val="1C4587"/>
                </a:solidFill>
              </a:rPr>
              <a:t>Clustering</a:t>
            </a:r>
            <a:endParaRPr sz="2400">
              <a:solidFill>
                <a:srgbClr val="1C4587"/>
              </a:solidFill>
            </a:endParaRPr>
          </a:p>
        </p:txBody>
      </p:sp>
      <p:pic>
        <p:nvPicPr>
          <p:cNvPr id="308" name="Google Shape;308;p49"/>
          <p:cNvPicPr preferRelativeResize="0"/>
          <p:nvPr/>
        </p:nvPicPr>
        <p:blipFill>
          <a:blip r:embed="rId4">
            <a:alphaModFix/>
          </a:blip>
          <a:stretch>
            <a:fillRect/>
          </a:stretch>
        </p:blipFill>
        <p:spPr>
          <a:xfrm>
            <a:off x="215725" y="2686974"/>
            <a:ext cx="4120401" cy="164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0"/>
          <p:cNvPicPr preferRelativeResize="0"/>
          <p:nvPr/>
        </p:nvPicPr>
        <p:blipFill>
          <a:blip r:embed="rId3">
            <a:alphaModFix/>
          </a:blip>
          <a:stretch>
            <a:fillRect/>
          </a:stretch>
        </p:blipFill>
        <p:spPr>
          <a:xfrm>
            <a:off x="1729300" y="1017700"/>
            <a:ext cx="4913474" cy="3855300"/>
          </a:xfrm>
          <a:prstGeom prst="rect">
            <a:avLst/>
          </a:prstGeom>
          <a:noFill/>
          <a:ln>
            <a:noFill/>
          </a:ln>
        </p:spPr>
      </p:pic>
      <p:sp>
        <p:nvSpPr>
          <p:cNvPr id="315" name="Google Shape;315;p50"/>
          <p:cNvSpPr txBox="1"/>
          <p:nvPr/>
        </p:nvSpPr>
        <p:spPr>
          <a:xfrm>
            <a:off x="329525" y="4873000"/>
            <a:ext cx="764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Information Theory of Complex Networks: on evolution and architectural constraints by Sole and Valverde (2004)</a:t>
            </a:r>
            <a:endParaRPr sz="100"/>
          </a:p>
        </p:txBody>
      </p:sp>
      <p:sp>
        <p:nvSpPr>
          <p:cNvPr id="316" name="Google Shape;316;p50"/>
          <p:cNvSpPr txBox="1"/>
          <p:nvPr>
            <p:ph idx="4294967295" type="title"/>
          </p:nvPr>
        </p:nvSpPr>
        <p:spPr>
          <a:xfrm>
            <a:off x="457200" y="0"/>
            <a:ext cx="8229300" cy="85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solidFill>
                  <a:srgbClr val="1C4587"/>
                </a:solidFill>
              </a:rPr>
              <a:t>Network Characterization</a:t>
            </a:r>
            <a:endParaRPr sz="2400">
              <a:solidFill>
                <a:srgbClr val="1C4587"/>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457200" y="0"/>
            <a:ext cx="8229300" cy="85710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lang="en" sz="3300">
                <a:solidFill>
                  <a:srgbClr val="1F497D"/>
                </a:solidFill>
                <a:latin typeface="Calibri"/>
                <a:ea typeface="Calibri"/>
                <a:cs typeface="Calibri"/>
                <a:sym typeface="Calibri"/>
              </a:rPr>
              <a:t>Network Structures</a:t>
            </a:r>
            <a:endParaRPr b="0" i="0" sz="3300" u="none" cap="none" strike="noStrike">
              <a:solidFill>
                <a:srgbClr val="000000"/>
              </a:solidFill>
              <a:latin typeface="Arial"/>
              <a:ea typeface="Arial"/>
              <a:cs typeface="Arial"/>
              <a:sym typeface="Arial"/>
            </a:endParaRPr>
          </a:p>
        </p:txBody>
      </p:sp>
      <p:pic>
        <p:nvPicPr>
          <p:cNvPr id="323" name="Google Shape;323;p51"/>
          <p:cNvPicPr preferRelativeResize="0"/>
          <p:nvPr/>
        </p:nvPicPr>
        <p:blipFill>
          <a:blip r:embed="rId3">
            <a:alphaModFix/>
          </a:blip>
          <a:stretch>
            <a:fillRect/>
          </a:stretch>
        </p:blipFill>
        <p:spPr>
          <a:xfrm>
            <a:off x="1235975" y="857100"/>
            <a:ext cx="6355502" cy="4219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ph type="title"/>
          </p:nvPr>
        </p:nvSpPr>
        <p:spPr>
          <a:xfrm>
            <a:off x="457200" y="0"/>
            <a:ext cx="8229300" cy="85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0" name="Google Shape;330;p52"/>
          <p:cNvSpPr txBox="1"/>
          <p:nvPr>
            <p:ph idx="1" type="subTitle"/>
          </p:nvPr>
        </p:nvSpPr>
        <p:spPr>
          <a:xfrm>
            <a:off x="457200" y="1200240"/>
            <a:ext cx="8229300" cy="339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331" name="Google Shape;331;p52"/>
          <p:cNvPicPr preferRelativeResize="0"/>
          <p:nvPr/>
        </p:nvPicPr>
        <p:blipFill>
          <a:blip r:embed="rId3">
            <a:alphaModFix/>
          </a:blip>
          <a:stretch>
            <a:fillRect/>
          </a:stretch>
        </p:blipFill>
        <p:spPr>
          <a:xfrm>
            <a:off x="361813" y="0"/>
            <a:ext cx="8420372"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3"/>
          <p:cNvSpPr txBox="1"/>
          <p:nvPr>
            <p:ph idx="1" type="body"/>
          </p:nvPr>
        </p:nvSpPr>
        <p:spPr>
          <a:xfrm>
            <a:off x="457200" y="1200250"/>
            <a:ext cx="3635700" cy="3394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338" name="Google Shape;338;p53"/>
          <p:cNvSpPr txBox="1"/>
          <p:nvPr>
            <p:ph idx="2" type="body"/>
          </p:nvPr>
        </p:nvSpPr>
        <p:spPr>
          <a:xfrm>
            <a:off x="4674240" y="1200240"/>
            <a:ext cx="4015800" cy="3394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pic>
        <p:nvPicPr>
          <p:cNvPr id="339" name="Google Shape;339;p53"/>
          <p:cNvPicPr preferRelativeResize="0"/>
          <p:nvPr/>
        </p:nvPicPr>
        <p:blipFill>
          <a:blip r:embed="rId3">
            <a:alphaModFix/>
          </a:blip>
          <a:stretch>
            <a:fillRect/>
          </a:stretch>
        </p:blipFill>
        <p:spPr>
          <a:xfrm>
            <a:off x="4061600" y="964675"/>
            <a:ext cx="4974676" cy="4051601"/>
          </a:xfrm>
          <a:prstGeom prst="rect">
            <a:avLst/>
          </a:prstGeom>
          <a:noFill/>
          <a:ln>
            <a:noFill/>
          </a:ln>
        </p:spPr>
      </p:pic>
      <p:pic>
        <p:nvPicPr>
          <p:cNvPr id="340" name="Google Shape;340;p53"/>
          <p:cNvPicPr preferRelativeResize="0"/>
          <p:nvPr/>
        </p:nvPicPr>
        <p:blipFill>
          <a:blip r:embed="rId4">
            <a:alphaModFix/>
          </a:blip>
          <a:stretch>
            <a:fillRect/>
          </a:stretch>
        </p:blipFill>
        <p:spPr>
          <a:xfrm>
            <a:off x="152075" y="1040725"/>
            <a:ext cx="3685876" cy="3460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Tools</a:t>
            </a:r>
            <a:endParaRPr b="0" i="0" sz="3300" u="none" cap="none" strike="noStrike">
              <a:solidFill>
                <a:srgbClr val="000000"/>
              </a:solidFill>
              <a:latin typeface="Arial"/>
              <a:ea typeface="Arial"/>
              <a:cs typeface="Arial"/>
              <a:sym typeface="Arial"/>
            </a:endParaRPr>
          </a:p>
        </p:txBody>
      </p:sp>
      <p:sp>
        <p:nvSpPr>
          <p:cNvPr id="346" name="Google Shape;346;p54"/>
          <p:cNvSpPr/>
          <p:nvPr/>
        </p:nvSpPr>
        <p:spPr>
          <a:xfrm>
            <a:off x="6400080" y="2301120"/>
            <a:ext cx="2515320" cy="71964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7AA7"/>
              </a:buClr>
              <a:buSzPts val="1850"/>
              <a:buFont typeface="Arial"/>
              <a:buNone/>
            </a:pPr>
            <a:r>
              <a:rPr b="0" lang="en" sz="1850" strike="noStrike">
                <a:solidFill>
                  <a:srgbClr val="007AA7"/>
                </a:solidFill>
                <a:latin typeface="Arial"/>
                <a:ea typeface="Arial"/>
                <a:cs typeface="Arial"/>
                <a:sym typeface="Arial"/>
              </a:rPr>
              <a:t>https://networkx.org/</a:t>
            </a:r>
            <a:endParaRPr b="0" sz="1850" strike="noStrike">
              <a:latin typeface="Arial"/>
              <a:ea typeface="Arial"/>
              <a:cs typeface="Arial"/>
              <a:sym typeface="Arial"/>
            </a:endParaRPr>
          </a:p>
          <a:p>
            <a:pPr indent="0" lvl="0" marL="0" marR="0" rtl="0" algn="l">
              <a:lnSpc>
                <a:spcPct val="100000"/>
              </a:lnSpc>
              <a:spcBef>
                <a:spcPts val="0"/>
              </a:spcBef>
              <a:spcAft>
                <a:spcPts val="0"/>
              </a:spcAft>
              <a:buSzPts val="1850"/>
              <a:buFont typeface="Arial"/>
              <a:buNone/>
            </a:pPr>
            <a:r>
              <a:t/>
            </a:r>
            <a:endParaRPr b="0" sz="1850" strike="noStrike">
              <a:latin typeface="Arial"/>
              <a:ea typeface="Arial"/>
              <a:cs typeface="Arial"/>
              <a:sym typeface="Arial"/>
            </a:endParaRPr>
          </a:p>
        </p:txBody>
      </p:sp>
      <p:pic>
        <p:nvPicPr>
          <p:cNvPr id="347" name="Google Shape;347;p54"/>
          <p:cNvPicPr preferRelativeResize="0"/>
          <p:nvPr/>
        </p:nvPicPr>
        <p:blipFill rotWithShape="1">
          <a:blip r:embed="rId3">
            <a:alphaModFix/>
          </a:blip>
          <a:srcRect b="0" l="0" r="0" t="0"/>
          <a:stretch/>
        </p:blipFill>
        <p:spPr>
          <a:xfrm>
            <a:off x="0" y="13320"/>
            <a:ext cx="6382800" cy="47872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457200" y="0"/>
            <a:ext cx="8229300" cy="85710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lang="en" sz="3300">
                <a:solidFill>
                  <a:srgbClr val="1F497D"/>
                </a:solidFill>
                <a:latin typeface="Calibri"/>
                <a:ea typeface="Calibri"/>
                <a:cs typeface="Calibri"/>
                <a:sym typeface="Calibri"/>
              </a:rPr>
              <a:t>Network Science &amp; Graph Analytics</a:t>
            </a:r>
            <a:endParaRPr b="0" i="0" sz="3300" u="none" cap="none" strike="noStrike">
              <a:solidFill>
                <a:srgbClr val="000000"/>
              </a:solidFill>
              <a:latin typeface="Arial"/>
              <a:ea typeface="Arial"/>
              <a:cs typeface="Arial"/>
              <a:sym typeface="Arial"/>
            </a:endParaRPr>
          </a:p>
        </p:txBody>
      </p:sp>
      <p:sp>
        <p:nvSpPr>
          <p:cNvPr id="135" name="Google Shape;135;p30"/>
          <p:cNvSpPr txBox="1"/>
          <p:nvPr>
            <p:ph idx="1" type="body"/>
          </p:nvPr>
        </p:nvSpPr>
        <p:spPr>
          <a:xfrm>
            <a:off x="457200" y="1200250"/>
            <a:ext cx="7957200" cy="3697500"/>
          </a:xfrm>
          <a:prstGeom prst="rect">
            <a:avLst/>
          </a:prstGeom>
          <a:noFill/>
          <a:ln>
            <a:noFill/>
          </a:ln>
        </p:spPr>
        <p:txBody>
          <a:bodyPr anchorCtr="0" anchor="t" bIns="34200" lIns="68400" spcFirstLastPara="1" rIns="68400" wrap="square" tIns="34200">
            <a:noAutofit/>
          </a:bodyPr>
          <a:lstStyle/>
          <a:p>
            <a:pPr indent="0" lvl="0" marL="0" rtl="0" algn="l">
              <a:spcBef>
                <a:spcPts val="300"/>
              </a:spcBef>
              <a:spcAft>
                <a:spcPts val="0"/>
              </a:spcAft>
              <a:buClr>
                <a:schemeClr val="dk1"/>
              </a:buClr>
              <a:buSzPts val="2050"/>
              <a:buFont typeface="Arial"/>
              <a:buNone/>
            </a:pPr>
            <a:r>
              <a:rPr b="1" lang="en" sz="1950">
                <a:solidFill>
                  <a:schemeClr val="dk1"/>
                </a:solidFill>
              </a:rPr>
              <a:t>Network Science</a:t>
            </a:r>
            <a:r>
              <a:rPr lang="en" sz="1950">
                <a:solidFill>
                  <a:schemeClr val="dk1"/>
                </a:solidFill>
              </a:rPr>
              <a:t> aims to understand and analyze the structure, behavior, and dynamics of complex networks and systems.</a:t>
            </a:r>
            <a:endParaRPr sz="1950">
              <a:solidFill>
                <a:schemeClr val="dk1"/>
              </a:solidFill>
            </a:endParaRPr>
          </a:p>
          <a:p>
            <a:pPr indent="-352425" lvl="0" marL="457200" rtl="0" algn="l">
              <a:spcBef>
                <a:spcPts val="300"/>
              </a:spcBef>
              <a:spcAft>
                <a:spcPts val="0"/>
              </a:spcAft>
              <a:buClr>
                <a:schemeClr val="dk1"/>
              </a:buClr>
              <a:buSzPts val="1950"/>
              <a:buChar char="●"/>
            </a:pPr>
            <a:r>
              <a:rPr lang="en" sz="1950">
                <a:solidFill>
                  <a:schemeClr val="dk1"/>
                </a:solidFill>
              </a:rPr>
              <a:t>A </a:t>
            </a:r>
            <a:r>
              <a:rPr b="1" lang="en" sz="1950">
                <a:solidFill>
                  <a:schemeClr val="dk1"/>
                </a:solidFill>
              </a:rPr>
              <a:t>network </a:t>
            </a:r>
            <a:r>
              <a:rPr lang="en" sz="1950">
                <a:solidFill>
                  <a:schemeClr val="dk1"/>
                </a:solidFill>
              </a:rPr>
              <a:t>refers to some real world phenomena of connected entities.</a:t>
            </a:r>
            <a:endParaRPr sz="1950">
              <a:solidFill>
                <a:schemeClr val="dk1"/>
              </a:solidFill>
            </a:endParaRPr>
          </a:p>
          <a:p>
            <a:pPr indent="-352425" lvl="0" marL="457200" rtl="0" algn="l">
              <a:spcBef>
                <a:spcPts val="0"/>
              </a:spcBef>
              <a:spcAft>
                <a:spcPts val="0"/>
              </a:spcAft>
              <a:buClr>
                <a:schemeClr val="dk1"/>
              </a:buClr>
              <a:buSzPts val="1950"/>
              <a:buChar char="●"/>
            </a:pPr>
            <a:r>
              <a:rPr lang="en" sz="1950">
                <a:solidFill>
                  <a:schemeClr val="dk1"/>
                </a:solidFill>
              </a:rPr>
              <a:t>A </a:t>
            </a:r>
            <a:r>
              <a:rPr b="1" lang="en" sz="1950">
                <a:solidFill>
                  <a:schemeClr val="dk1"/>
                </a:solidFill>
              </a:rPr>
              <a:t>graph </a:t>
            </a:r>
            <a:r>
              <a:rPr lang="en" sz="1950">
                <a:solidFill>
                  <a:schemeClr val="dk1"/>
                </a:solidFill>
              </a:rPr>
              <a:t>is the computational representation of that network.</a:t>
            </a:r>
            <a:endParaRPr sz="1950">
              <a:solidFill>
                <a:schemeClr val="dk1"/>
              </a:solidFill>
            </a:endParaRPr>
          </a:p>
          <a:p>
            <a:pPr indent="0" lvl="0" marL="457200" rtl="0" algn="l">
              <a:spcBef>
                <a:spcPts val="300"/>
              </a:spcBef>
              <a:spcAft>
                <a:spcPts val="0"/>
              </a:spcAft>
              <a:buNone/>
            </a:pPr>
            <a:r>
              <a:t/>
            </a:r>
            <a:endParaRPr sz="1950">
              <a:solidFill>
                <a:schemeClr val="dk1"/>
              </a:solidFill>
            </a:endParaRPr>
          </a:p>
          <a:p>
            <a:pPr indent="0" lvl="0" marL="0" rtl="0" algn="l">
              <a:spcBef>
                <a:spcPts val="300"/>
              </a:spcBef>
              <a:spcAft>
                <a:spcPts val="0"/>
              </a:spcAft>
              <a:buSzPts val="2050"/>
              <a:buFont typeface="Arial"/>
              <a:buNone/>
            </a:pPr>
            <a:r>
              <a:rPr b="1" lang="en" sz="1950">
                <a:solidFill>
                  <a:schemeClr val="dk1"/>
                </a:solidFill>
              </a:rPr>
              <a:t>Graph analytics</a:t>
            </a:r>
            <a:r>
              <a:rPr lang="en" sz="1950">
                <a:solidFill>
                  <a:schemeClr val="dk1"/>
                </a:solidFill>
              </a:rPr>
              <a:t> involves the application of algorithms over graphs to gain insights into network structure and dynamics.</a:t>
            </a:r>
            <a:endParaRPr sz="1950">
              <a:solidFill>
                <a:schemeClr val="dk1"/>
              </a:solidFill>
            </a:endParaRPr>
          </a:p>
          <a:p>
            <a:pPr indent="0" lvl="0" marL="0" rtl="0" algn="l">
              <a:spcBef>
                <a:spcPts val="300"/>
              </a:spcBef>
              <a:spcAft>
                <a:spcPts val="0"/>
              </a:spcAft>
              <a:buSzPts val="2050"/>
              <a:buFont typeface="Arial"/>
              <a:buNone/>
            </a:pPr>
            <a:r>
              <a:t/>
            </a:r>
            <a:endParaRPr sz="1950">
              <a:solidFill>
                <a:schemeClr val="dk1"/>
              </a:solidFill>
            </a:endParaRPr>
          </a:p>
          <a:p>
            <a:pPr indent="0" lvl="0" marL="0" marR="0" rtl="0" algn="l">
              <a:lnSpc>
                <a:spcPct val="100000"/>
              </a:lnSpc>
              <a:spcBef>
                <a:spcPts val="300"/>
              </a:spcBef>
              <a:spcAft>
                <a:spcPts val="0"/>
              </a:spcAft>
              <a:buSzPts val="2050"/>
              <a:buFont typeface="Arial"/>
              <a:buNone/>
            </a:pPr>
            <a:r>
              <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type="title"/>
          </p:nvPr>
        </p:nvSpPr>
        <p:spPr>
          <a:xfrm>
            <a:off x="457200" y="0"/>
            <a:ext cx="8229300" cy="85710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lang="en" sz="3300">
                <a:solidFill>
                  <a:srgbClr val="1F497D"/>
                </a:solidFill>
                <a:latin typeface="Calibri"/>
                <a:ea typeface="Calibri"/>
                <a:cs typeface="Calibri"/>
                <a:sym typeface="Calibri"/>
              </a:rPr>
              <a:t>Network Science &amp; Graph Analytics</a:t>
            </a:r>
            <a:endParaRPr b="0" i="0" sz="3300" u="none" cap="none" strike="noStrike">
              <a:solidFill>
                <a:srgbClr val="000000"/>
              </a:solidFill>
              <a:latin typeface="Arial"/>
              <a:ea typeface="Arial"/>
              <a:cs typeface="Arial"/>
              <a:sym typeface="Arial"/>
            </a:endParaRPr>
          </a:p>
        </p:txBody>
      </p:sp>
      <p:sp>
        <p:nvSpPr>
          <p:cNvPr id="141" name="Google Shape;141;p31"/>
          <p:cNvSpPr txBox="1"/>
          <p:nvPr>
            <p:ph idx="1" type="body"/>
          </p:nvPr>
        </p:nvSpPr>
        <p:spPr>
          <a:xfrm>
            <a:off x="457200" y="1200250"/>
            <a:ext cx="7957200" cy="3697500"/>
          </a:xfrm>
          <a:prstGeom prst="rect">
            <a:avLst/>
          </a:prstGeom>
          <a:noFill/>
          <a:ln>
            <a:noFill/>
          </a:ln>
        </p:spPr>
        <p:txBody>
          <a:bodyPr anchorCtr="0" anchor="t" bIns="34200" lIns="68400" spcFirstLastPara="1" rIns="68400" wrap="square" tIns="34200">
            <a:noAutofit/>
          </a:bodyPr>
          <a:lstStyle/>
          <a:p>
            <a:pPr indent="0" lvl="0" marL="0" rtl="0" algn="l">
              <a:spcBef>
                <a:spcPts val="300"/>
              </a:spcBef>
              <a:spcAft>
                <a:spcPts val="0"/>
              </a:spcAft>
              <a:buSzPts val="2050"/>
              <a:buFont typeface="Arial"/>
              <a:buNone/>
            </a:pPr>
            <a:r>
              <a:rPr b="1" lang="en" sz="2100">
                <a:solidFill>
                  <a:schemeClr val="dk1"/>
                </a:solidFill>
              </a:rPr>
              <a:t>A key instrument of network science is the analysis of network topology</a:t>
            </a:r>
            <a:r>
              <a:rPr lang="en" sz="2100">
                <a:solidFill>
                  <a:schemeClr val="dk1"/>
                </a:solidFill>
              </a:rPr>
              <a:t>: Analyzing the structure of networks, including the identification of important nodes (e.g., hubs or influencers in social networks), links, or substructures that play critical roles in the functioning of the network.</a:t>
            </a:r>
            <a:endParaRPr sz="1600">
              <a:solidFill>
                <a:schemeClr val="dk1"/>
              </a:solidFill>
            </a:endParaRPr>
          </a:p>
        </p:txBody>
      </p:sp>
      <p:pic>
        <p:nvPicPr>
          <p:cNvPr id="142" name="Google Shape;142;p31"/>
          <p:cNvPicPr preferRelativeResize="0"/>
          <p:nvPr/>
        </p:nvPicPr>
        <p:blipFill rotWithShape="1">
          <a:blip r:embed="rId3">
            <a:alphaModFix/>
          </a:blip>
          <a:srcRect b="0" l="0" r="0" t="0"/>
          <a:stretch/>
        </p:blipFill>
        <p:spPr>
          <a:xfrm>
            <a:off x="361025" y="3261300"/>
            <a:ext cx="2358450" cy="1359175"/>
          </a:xfrm>
          <a:prstGeom prst="rect">
            <a:avLst/>
          </a:prstGeom>
          <a:noFill/>
          <a:ln>
            <a:noFill/>
          </a:ln>
        </p:spPr>
      </p:pic>
      <p:pic>
        <p:nvPicPr>
          <p:cNvPr id="143" name="Google Shape;143;p31"/>
          <p:cNvPicPr preferRelativeResize="0"/>
          <p:nvPr/>
        </p:nvPicPr>
        <p:blipFill rotWithShape="1">
          <a:blip r:embed="rId4">
            <a:alphaModFix/>
          </a:blip>
          <a:srcRect b="0" l="0" r="0" t="0"/>
          <a:stretch/>
        </p:blipFill>
        <p:spPr>
          <a:xfrm>
            <a:off x="3421640" y="3261295"/>
            <a:ext cx="1547275" cy="1460075"/>
          </a:xfrm>
          <a:prstGeom prst="rect">
            <a:avLst/>
          </a:prstGeom>
          <a:noFill/>
          <a:ln>
            <a:noFill/>
          </a:ln>
        </p:spPr>
      </p:pic>
      <p:pic>
        <p:nvPicPr>
          <p:cNvPr id="144" name="Google Shape;144;p31"/>
          <p:cNvPicPr preferRelativeResize="0"/>
          <p:nvPr/>
        </p:nvPicPr>
        <p:blipFill>
          <a:blip r:embed="rId5">
            <a:alphaModFix/>
          </a:blip>
          <a:stretch>
            <a:fillRect/>
          </a:stretch>
        </p:blipFill>
        <p:spPr>
          <a:xfrm>
            <a:off x="5639124" y="3445462"/>
            <a:ext cx="2189175" cy="990850"/>
          </a:xfrm>
          <a:prstGeom prst="rect">
            <a:avLst/>
          </a:prstGeom>
          <a:noFill/>
          <a:ln>
            <a:noFill/>
          </a:ln>
        </p:spPr>
      </p:pic>
      <p:sp>
        <p:nvSpPr>
          <p:cNvPr id="145" name="Google Shape;145;p31"/>
          <p:cNvSpPr txBox="1"/>
          <p:nvPr/>
        </p:nvSpPr>
        <p:spPr>
          <a:xfrm>
            <a:off x="134675" y="4679700"/>
            <a:ext cx="26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Node c</a:t>
            </a:r>
            <a:r>
              <a:rPr lang="en"/>
              <a:t>entrality</a:t>
            </a:r>
            <a:endParaRPr/>
          </a:p>
        </p:txBody>
      </p:sp>
      <p:sp>
        <p:nvSpPr>
          <p:cNvPr id="146" name="Google Shape;146;p31"/>
          <p:cNvSpPr txBox="1"/>
          <p:nvPr/>
        </p:nvSpPr>
        <p:spPr>
          <a:xfrm>
            <a:off x="3223225" y="4679700"/>
            <a:ext cx="166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Path analysis</a:t>
            </a:r>
            <a:endParaRPr/>
          </a:p>
        </p:txBody>
      </p:sp>
      <p:sp>
        <p:nvSpPr>
          <p:cNvPr id="147" name="Google Shape;147;p31"/>
          <p:cNvSpPr txBox="1"/>
          <p:nvPr/>
        </p:nvSpPr>
        <p:spPr>
          <a:xfrm>
            <a:off x="5364675" y="4679700"/>
            <a:ext cx="261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Topological clustering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idx="4294967295" type="title"/>
          </p:nvPr>
        </p:nvSpPr>
        <p:spPr>
          <a:xfrm>
            <a:off x="457200" y="0"/>
            <a:ext cx="8229240" cy="85716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Centrality measures</a:t>
            </a:r>
            <a:endParaRPr b="0" i="0" sz="3300" u="none" cap="none" strike="noStrike">
              <a:solidFill>
                <a:srgbClr val="000000"/>
              </a:solidFill>
              <a:latin typeface="Arial"/>
              <a:ea typeface="Arial"/>
              <a:cs typeface="Arial"/>
              <a:sym typeface="Arial"/>
            </a:endParaRPr>
          </a:p>
        </p:txBody>
      </p:sp>
      <p:pic>
        <p:nvPicPr>
          <p:cNvPr id="153" name="Google Shape;153;p32"/>
          <p:cNvPicPr preferRelativeResize="0"/>
          <p:nvPr/>
        </p:nvPicPr>
        <p:blipFill rotWithShape="1">
          <a:blip r:embed="rId3">
            <a:alphaModFix/>
          </a:blip>
          <a:srcRect b="0" l="0" r="0" t="0"/>
          <a:stretch/>
        </p:blipFill>
        <p:spPr>
          <a:xfrm>
            <a:off x="1954400" y="1845753"/>
            <a:ext cx="4696200" cy="2706425"/>
          </a:xfrm>
          <a:prstGeom prst="rect">
            <a:avLst/>
          </a:prstGeom>
          <a:noFill/>
          <a:ln>
            <a:noFill/>
          </a:ln>
        </p:spPr>
      </p:pic>
      <p:sp>
        <p:nvSpPr>
          <p:cNvPr id="154" name="Google Shape;154;p32"/>
          <p:cNvSpPr txBox="1"/>
          <p:nvPr/>
        </p:nvSpPr>
        <p:spPr>
          <a:xfrm>
            <a:off x="1234600" y="978425"/>
            <a:ext cx="6608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Importance of the node in a network based on the</a:t>
            </a:r>
            <a:r>
              <a:rPr lang="en" sz="1300">
                <a:solidFill>
                  <a:schemeClr val="dk1"/>
                </a:solidFill>
              </a:rPr>
              <a:t> topological structure of the network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ph idx="4294967295" type="title"/>
          </p:nvPr>
        </p:nvSpPr>
        <p:spPr>
          <a:xfrm>
            <a:off x="457200" y="0"/>
            <a:ext cx="8229300" cy="85710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i="0" lang="en" sz="3300" u="none" cap="none" strike="noStrike">
                <a:solidFill>
                  <a:srgbClr val="1F497D"/>
                </a:solidFill>
                <a:latin typeface="Calibri"/>
                <a:ea typeface="Calibri"/>
                <a:cs typeface="Calibri"/>
                <a:sym typeface="Calibri"/>
              </a:rPr>
              <a:t>Node centralities</a:t>
            </a:r>
            <a:endParaRPr b="0" i="0" sz="3300" u="none" cap="none" strike="noStrike">
              <a:solidFill>
                <a:srgbClr val="000000"/>
              </a:solidFill>
              <a:latin typeface="Arial"/>
              <a:ea typeface="Arial"/>
              <a:cs typeface="Arial"/>
              <a:sym typeface="Arial"/>
            </a:endParaRPr>
          </a:p>
        </p:txBody>
      </p:sp>
      <p:sp>
        <p:nvSpPr>
          <p:cNvPr id="160" name="Google Shape;160;p33"/>
          <p:cNvSpPr txBox="1"/>
          <p:nvPr/>
        </p:nvSpPr>
        <p:spPr>
          <a:xfrm>
            <a:off x="3433400" y="3836500"/>
            <a:ext cx="1905000" cy="400200"/>
          </a:xfrm>
          <a:prstGeom prst="rect">
            <a:avLst/>
          </a:prstGeom>
          <a:noFill/>
          <a:ln>
            <a:noFill/>
          </a:ln>
        </p:spPr>
        <p:txBody>
          <a:bodyPr anchorCtr="0" anchor="t" bIns="91425" lIns="91425" spcFirstLastPara="1" rIns="91425" wrap="square" tIns="91425">
            <a:noAutofit/>
          </a:bodyPr>
          <a:lstStyle/>
          <a:p>
            <a:pPr indent="0" lvl="0" marL="0" rtl="0" algn="l">
              <a:spcBef>
                <a:spcPts val="1417"/>
              </a:spcBef>
              <a:spcAft>
                <a:spcPts val="0"/>
              </a:spcAft>
              <a:buNone/>
            </a:pPr>
            <a:r>
              <a:rPr lang="en">
                <a:solidFill>
                  <a:schemeClr val="dk1"/>
                </a:solidFill>
              </a:rPr>
              <a:t># of incoming edges</a:t>
            </a:r>
            <a:endParaRPr/>
          </a:p>
        </p:txBody>
      </p:sp>
      <p:sp>
        <p:nvSpPr>
          <p:cNvPr id="161" name="Google Shape;161;p33"/>
          <p:cNvSpPr txBox="1"/>
          <p:nvPr/>
        </p:nvSpPr>
        <p:spPr>
          <a:xfrm>
            <a:off x="6199750" y="3809000"/>
            <a:ext cx="1905000" cy="400200"/>
          </a:xfrm>
          <a:prstGeom prst="rect">
            <a:avLst/>
          </a:prstGeom>
          <a:noFill/>
          <a:ln>
            <a:noFill/>
          </a:ln>
        </p:spPr>
        <p:txBody>
          <a:bodyPr anchorCtr="0" anchor="t" bIns="91425" lIns="91425" spcFirstLastPara="1" rIns="91425" wrap="square" tIns="91425">
            <a:noAutofit/>
          </a:bodyPr>
          <a:lstStyle/>
          <a:p>
            <a:pPr indent="0" lvl="0" marL="0" rtl="0" algn="l">
              <a:spcBef>
                <a:spcPts val="1417"/>
              </a:spcBef>
              <a:spcAft>
                <a:spcPts val="0"/>
              </a:spcAft>
              <a:buNone/>
            </a:pPr>
            <a:r>
              <a:rPr lang="en">
                <a:solidFill>
                  <a:schemeClr val="dk1"/>
                </a:solidFill>
              </a:rPr>
              <a:t># of outgoing edges</a:t>
            </a:r>
            <a:endParaRPr/>
          </a:p>
        </p:txBody>
      </p:sp>
      <p:pic>
        <p:nvPicPr>
          <p:cNvPr id="162" name="Google Shape;162;p33"/>
          <p:cNvPicPr preferRelativeResize="0"/>
          <p:nvPr/>
        </p:nvPicPr>
        <p:blipFill>
          <a:blip r:embed="rId3">
            <a:alphaModFix/>
          </a:blip>
          <a:stretch>
            <a:fillRect/>
          </a:stretch>
        </p:blipFill>
        <p:spPr>
          <a:xfrm>
            <a:off x="497003" y="2031778"/>
            <a:ext cx="2135900" cy="2318576"/>
          </a:xfrm>
          <a:prstGeom prst="rect">
            <a:avLst/>
          </a:prstGeom>
          <a:noFill/>
          <a:ln>
            <a:noFill/>
          </a:ln>
        </p:spPr>
      </p:pic>
      <p:pic>
        <p:nvPicPr>
          <p:cNvPr id="163" name="Google Shape;163;p33"/>
          <p:cNvPicPr preferRelativeResize="0"/>
          <p:nvPr/>
        </p:nvPicPr>
        <p:blipFill>
          <a:blip r:embed="rId4">
            <a:alphaModFix/>
          </a:blip>
          <a:stretch>
            <a:fillRect/>
          </a:stretch>
        </p:blipFill>
        <p:spPr>
          <a:xfrm>
            <a:off x="3736519" y="1986556"/>
            <a:ext cx="1298750" cy="1702625"/>
          </a:xfrm>
          <a:prstGeom prst="rect">
            <a:avLst/>
          </a:prstGeom>
          <a:noFill/>
          <a:ln>
            <a:noFill/>
          </a:ln>
        </p:spPr>
      </p:pic>
      <p:pic>
        <p:nvPicPr>
          <p:cNvPr id="164" name="Google Shape;164;p33"/>
          <p:cNvPicPr preferRelativeResize="0"/>
          <p:nvPr/>
        </p:nvPicPr>
        <p:blipFill>
          <a:blip r:embed="rId5">
            <a:alphaModFix/>
          </a:blip>
          <a:stretch>
            <a:fillRect/>
          </a:stretch>
        </p:blipFill>
        <p:spPr>
          <a:xfrm>
            <a:off x="6349900" y="2031775"/>
            <a:ext cx="1365842" cy="1702625"/>
          </a:xfrm>
          <a:prstGeom prst="rect">
            <a:avLst/>
          </a:prstGeom>
          <a:noFill/>
          <a:ln>
            <a:noFill/>
          </a:ln>
        </p:spPr>
      </p:pic>
      <p:sp>
        <p:nvSpPr>
          <p:cNvPr id="165" name="Google Shape;165;p33"/>
          <p:cNvSpPr txBox="1"/>
          <p:nvPr/>
        </p:nvSpPr>
        <p:spPr>
          <a:xfrm>
            <a:off x="1251175" y="1058250"/>
            <a:ext cx="672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dk1"/>
                </a:solidFill>
              </a:rPr>
              <a:t>Degree centrality</a:t>
            </a:r>
            <a:r>
              <a:rPr lang="en" sz="1300">
                <a:solidFill>
                  <a:schemeClr val="dk1"/>
                </a:solidFill>
              </a:rPr>
              <a:t>: measure the number of nodes adjacent to a node (degree)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4"/>
          <p:cNvPicPr preferRelativeResize="0"/>
          <p:nvPr/>
        </p:nvPicPr>
        <p:blipFill>
          <a:blip r:embed="rId3">
            <a:alphaModFix/>
          </a:blip>
          <a:stretch>
            <a:fillRect/>
          </a:stretch>
        </p:blipFill>
        <p:spPr>
          <a:xfrm>
            <a:off x="1351625" y="1814550"/>
            <a:ext cx="5823976" cy="3128575"/>
          </a:xfrm>
          <a:prstGeom prst="rect">
            <a:avLst/>
          </a:prstGeom>
          <a:noFill/>
          <a:ln>
            <a:noFill/>
          </a:ln>
        </p:spPr>
      </p:pic>
      <p:sp>
        <p:nvSpPr>
          <p:cNvPr id="172" name="Google Shape;172;p34"/>
          <p:cNvSpPr txBox="1"/>
          <p:nvPr>
            <p:ph idx="4294967295" type="title"/>
          </p:nvPr>
        </p:nvSpPr>
        <p:spPr>
          <a:xfrm>
            <a:off x="457200" y="0"/>
            <a:ext cx="8229300" cy="85710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lang="en" sz="3100">
                <a:solidFill>
                  <a:srgbClr val="1F497D"/>
                </a:solidFill>
                <a:latin typeface="Calibri"/>
                <a:ea typeface="Calibri"/>
                <a:cs typeface="Calibri"/>
                <a:sym typeface="Calibri"/>
              </a:rPr>
              <a:t>The adjacency matrix (and linear </a:t>
            </a:r>
            <a:r>
              <a:rPr b="1" lang="en" sz="3100">
                <a:solidFill>
                  <a:srgbClr val="1F497D"/>
                </a:solidFill>
                <a:latin typeface="Calibri"/>
                <a:ea typeface="Calibri"/>
                <a:cs typeface="Calibri"/>
                <a:sym typeface="Calibri"/>
              </a:rPr>
              <a:t>algebra</a:t>
            </a:r>
            <a:r>
              <a:rPr b="1" lang="en" sz="3100">
                <a:solidFill>
                  <a:srgbClr val="1F497D"/>
                </a:solidFill>
                <a:latin typeface="Calibri"/>
                <a:ea typeface="Calibri"/>
                <a:cs typeface="Calibri"/>
                <a:sym typeface="Calibri"/>
              </a:rPr>
              <a:t>) used as a basis for many network computations</a:t>
            </a:r>
            <a:endParaRPr b="0" i="0" sz="3100" u="none" cap="none" strike="noStrike">
              <a:solidFill>
                <a:srgbClr val="000000"/>
              </a:solidFill>
              <a:latin typeface="Arial"/>
              <a:ea typeface="Arial"/>
              <a:cs typeface="Arial"/>
              <a:sym typeface="Arial"/>
            </a:endParaRPr>
          </a:p>
        </p:txBody>
      </p:sp>
      <p:pic>
        <p:nvPicPr>
          <p:cNvPr id="173" name="Google Shape;173;p34"/>
          <p:cNvPicPr preferRelativeResize="0"/>
          <p:nvPr/>
        </p:nvPicPr>
        <p:blipFill>
          <a:blip r:embed="rId4">
            <a:alphaModFix/>
          </a:blip>
          <a:stretch>
            <a:fillRect/>
          </a:stretch>
        </p:blipFill>
        <p:spPr>
          <a:xfrm>
            <a:off x="6033175" y="1311421"/>
            <a:ext cx="2653325" cy="623225"/>
          </a:xfrm>
          <a:prstGeom prst="rect">
            <a:avLst/>
          </a:prstGeom>
          <a:noFill/>
          <a:ln>
            <a:noFill/>
          </a:ln>
        </p:spPr>
      </p:pic>
      <p:pic>
        <p:nvPicPr>
          <p:cNvPr id="174" name="Google Shape;174;p34"/>
          <p:cNvPicPr preferRelativeResize="0"/>
          <p:nvPr/>
        </p:nvPicPr>
        <p:blipFill>
          <a:blip r:embed="rId5">
            <a:alphaModFix/>
          </a:blip>
          <a:stretch>
            <a:fillRect/>
          </a:stretch>
        </p:blipFill>
        <p:spPr>
          <a:xfrm>
            <a:off x="3464450" y="1365344"/>
            <a:ext cx="1796725" cy="569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5"/>
          <p:cNvPicPr preferRelativeResize="0"/>
          <p:nvPr/>
        </p:nvPicPr>
        <p:blipFill>
          <a:blip r:embed="rId3">
            <a:alphaModFix/>
          </a:blip>
          <a:stretch>
            <a:fillRect/>
          </a:stretch>
        </p:blipFill>
        <p:spPr>
          <a:xfrm>
            <a:off x="992123" y="1074475"/>
            <a:ext cx="6215475" cy="3872524"/>
          </a:xfrm>
          <a:prstGeom prst="rect">
            <a:avLst/>
          </a:prstGeom>
          <a:noFill/>
          <a:ln>
            <a:noFill/>
          </a:ln>
        </p:spPr>
      </p:pic>
      <p:sp>
        <p:nvSpPr>
          <p:cNvPr id="181" name="Google Shape;181;p35"/>
          <p:cNvSpPr txBox="1"/>
          <p:nvPr>
            <p:ph idx="4294967295" type="title"/>
          </p:nvPr>
        </p:nvSpPr>
        <p:spPr>
          <a:xfrm>
            <a:off x="457200" y="0"/>
            <a:ext cx="8229300" cy="857100"/>
          </a:xfrm>
          <a:prstGeom prst="rect">
            <a:avLst/>
          </a:prstGeom>
          <a:no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Clr>
                <a:srgbClr val="1F497D"/>
              </a:buClr>
              <a:buSzPts val="3300"/>
              <a:buFont typeface="Calibri"/>
              <a:buNone/>
            </a:pPr>
            <a:r>
              <a:rPr b="1" lang="en" sz="3300">
                <a:solidFill>
                  <a:srgbClr val="1F497D"/>
                </a:solidFill>
                <a:latin typeface="Calibri"/>
                <a:ea typeface="Calibri"/>
                <a:cs typeface="Calibri"/>
                <a:sym typeface="Calibri"/>
              </a:rPr>
              <a:t>Closeness centrality</a:t>
            </a:r>
            <a:endParaRPr b="0" i="0" sz="33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6"/>
          <p:cNvPicPr preferRelativeResize="0"/>
          <p:nvPr/>
        </p:nvPicPr>
        <p:blipFill>
          <a:blip r:embed="rId3">
            <a:alphaModFix/>
          </a:blip>
          <a:stretch>
            <a:fillRect/>
          </a:stretch>
        </p:blipFill>
        <p:spPr>
          <a:xfrm>
            <a:off x="180875" y="1009962"/>
            <a:ext cx="2963000" cy="2828574"/>
          </a:xfrm>
          <a:prstGeom prst="rect">
            <a:avLst/>
          </a:prstGeom>
          <a:noFill/>
          <a:ln>
            <a:noFill/>
          </a:ln>
        </p:spPr>
      </p:pic>
      <p:pic>
        <p:nvPicPr>
          <p:cNvPr id="188" name="Google Shape;188;p36"/>
          <p:cNvPicPr preferRelativeResize="0"/>
          <p:nvPr/>
        </p:nvPicPr>
        <p:blipFill>
          <a:blip r:embed="rId4">
            <a:alphaModFix/>
          </a:blip>
          <a:stretch>
            <a:fillRect/>
          </a:stretch>
        </p:blipFill>
        <p:spPr>
          <a:xfrm>
            <a:off x="3238075" y="892400"/>
            <a:ext cx="2625125" cy="3063675"/>
          </a:xfrm>
          <a:prstGeom prst="rect">
            <a:avLst/>
          </a:prstGeom>
          <a:noFill/>
          <a:ln>
            <a:noFill/>
          </a:ln>
        </p:spPr>
      </p:pic>
      <p:pic>
        <p:nvPicPr>
          <p:cNvPr id="189" name="Google Shape;189;p36"/>
          <p:cNvPicPr preferRelativeResize="0"/>
          <p:nvPr/>
        </p:nvPicPr>
        <p:blipFill>
          <a:blip r:embed="rId5">
            <a:alphaModFix/>
          </a:blip>
          <a:stretch>
            <a:fillRect/>
          </a:stretch>
        </p:blipFill>
        <p:spPr>
          <a:xfrm>
            <a:off x="6332050" y="713438"/>
            <a:ext cx="2384575" cy="3421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